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80" r:id="rId6"/>
    <p:sldId id="281" r:id="rId7"/>
    <p:sldId id="282" r:id="rId8"/>
    <p:sldId id="285" r:id="rId9"/>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66BB91-6BA1-4AA3-A34F-5797EA107C30}" v="1" dt="2025-09-30T12:06:26.90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75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tt.ssa Silvia Susanna" userId="4dc43c01-8c16-45be-b981-69a3d56d74b5" providerId="ADAL" clId="{B0ACF7F8-A098-4162-8825-31CC046FD686}"/>
    <pc:docChg chg="custSel delSld modSld">
      <pc:chgData name="Dott.ssa Silvia Susanna" userId="4dc43c01-8c16-45be-b981-69a3d56d74b5" providerId="ADAL" clId="{B0ACF7F8-A098-4162-8825-31CC046FD686}" dt="2025-09-30T12:08:24.751" v="50" actId="47"/>
      <pc:docMkLst>
        <pc:docMk/>
      </pc:docMkLst>
      <pc:sldChg chg="modSp mod">
        <pc:chgData name="Dott.ssa Silvia Susanna" userId="4dc43c01-8c16-45be-b981-69a3d56d74b5" providerId="ADAL" clId="{B0ACF7F8-A098-4162-8825-31CC046FD686}" dt="2025-09-30T12:06:38.572" v="19" actId="14100"/>
        <pc:sldMkLst>
          <pc:docMk/>
          <pc:sldMk cId="0" sldId="256"/>
        </pc:sldMkLst>
        <pc:spChg chg="mod">
          <ac:chgData name="Dott.ssa Silvia Susanna" userId="4dc43c01-8c16-45be-b981-69a3d56d74b5" providerId="ADAL" clId="{B0ACF7F8-A098-4162-8825-31CC046FD686}" dt="2025-09-30T12:06:38.572" v="19" actId="14100"/>
          <ac:spMkLst>
            <pc:docMk/>
            <pc:sldMk cId="0" sldId="256"/>
            <ac:spMk id="7" creationId="{00000000-0000-0000-0000-000000000000}"/>
          </ac:spMkLst>
        </pc:spChg>
      </pc:sldChg>
      <pc:sldChg chg="modSp mod">
        <pc:chgData name="Dott.ssa Silvia Susanna" userId="4dc43c01-8c16-45be-b981-69a3d56d74b5" providerId="ADAL" clId="{B0ACF7F8-A098-4162-8825-31CC046FD686}" dt="2025-09-30T12:07:00.710" v="40" actId="20577"/>
        <pc:sldMkLst>
          <pc:docMk/>
          <pc:sldMk cId="0" sldId="257"/>
        </pc:sldMkLst>
        <pc:spChg chg="mod">
          <ac:chgData name="Dott.ssa Silvia Susanna" userId="4dc43c01-8c16-45be-b981-69a3d56d74b5" providerId="ADAL" clId="{B0ACF7F8-A098-4162-8825-31CC046FD686}" dt="2025-09-30T12:07:00.710" v="40" actId="20577"/>
          <ac:spMkLst>
            <pc:docMk/>
            <pc:sldMk cId="0" sldId="257"/>
            <ac:spMk id="3" creationId="{00000000-0000-0000-0000-000000000000}"/>
          </ac:spMkLst>
        </pc:spChg>
      </pc:sldChg>
      <pc:sldChg chg="delSp modSp mod">
        <pc:chgData name="Dott.ssa Silvia Susanna" userId="4dc43c01-8c16-45be-b981-69a3d56d74b5" providerId="ADAL" clId="{B0ACF7F8-A098-4162-8825-31CC046FD686}" dt="2025-09-30T12:07:52.350" v="49" actId="1076"/>
        <pc:sldMkLst>
          <pc:docMk/>
          <pc:sldMk cId="0" sldId="259"/>
        </pc:sldMkLst>
        <pc:spChg chg="mod">
          <ac:chgData name="Dott.ssa Silvia Susanna" userId="4dc43c01-8c16-45be-b981-69a3d56d74b5" providerId="ADAL" clId="{B0ACF7F8-A098-4162-8825-31CC046FD686}" dt="2025-09-30T12:07:45.553" v="46" actId="6549"/>
          <ac:spMkLst>
            <pc:docMk/>
            <pc:sldMk cId="0" sldId="259"/>
            <ac:spMk id="4" creationId="{00000000-0000-0000-0000-000000000000}"/>
          </ac:spMkLst>
        </pc:spChg>
        <pc:spChg chg="del">
          <ac:chgData name="Dott.ssa Silvia Susanna" userId="4dc43c01-8c16-45be-b981-69a3d56d74b5" providerId="ADAL" clId="{B0ACF7F8-A098-4162-8825-31CC046FD686}" dt="2025-09-30T12:07:35.030" v="41" actId="478"/>
          <ac:spMkLst>
            <pc:docMk/>
            <pc:sldMk cId="0" sldId="259"/>
            <ac:spMk id="10" creationId="{B8A41A9D-53FE-D73B-145C-64C5CBE01F88}"/>
          </ac:spMkLst>
        </pc:spChg>
        <pc:spChg chg="mod">
          <ac:chgData name="Dott.ssa Silvia Susanna" userId="4dc43c01-8c16-45be-b981-69a3d56d74b5" providerId="ADAL" clId="{B0ACF7F8-A098-4162-8825-31CC046FD686}" dt="2025-09-30T12:07:47.613" v="47" actId="1076"/>
          <ac:spMkLst>
            <pc:docMk/>
            <pc:sldMk cId="0" sldId="259"/>
            <ac:spMk id="12" creationId="{7E0A6184-F3B7-E7A5-4757-22921266A9E8}"/>
          </ac:spMkLst>
        </pc:spChg>
        <pc:spChg chg="mod">
          <ac:chgData name="Dott.ssa Silvia Susanna" userId="4dc43c01-8c16-45be-b981-69a3d56d74b5" providerId="ADAL" clId="{B0ACF7F8-A098-4162-8825-31CC046FD686}" dt="2025-09-30T12:07:49.822" v="48" actId="1076"/>
          <ac:spMkLst>
            <pc:docMk/>
            <pc:sldMk cId="0" sldId="259"/>
            <ac:spMk id="13" creationId="{C8B01A8B-89DD-A1CB-8AD4-275EE881A759}"/>
          </ac:spMkLst>
        </pc:spChg>
        <pc:spChg chg="mod">
          <ac:chgData name="Dott.ssa Silvia Susanna" userId="4dc43c01-8c16-45be-b981-69a3d56d74b5" providerId="ADAL" clId="{B0ACF7F8-A098-4162-8825-31CC046FD686}" dt="2025-09-30T12:07:52.350" v="49" actId="1076"/>
          <ac:spMkLst>
            <pc:docMk/>
            <pc:sldMk cId="0" sldId="259"/>
            <ac:spMk id="14" creationId="{2B41B21B-2FE4-5E74-B6DB-49546E52E7AB}"/>
          </ac:spMkLst>
        </pc:spChg>
      </pc:sldChg>
      <pc:sldChg chg="del">
        <pc:chgData name="Dott.ssa Silvia Susanna" userId="4dc43c01-8c16-45be-b981-69a3d56d74b5" providerId="ADAL" clId="{B0ACF7F8-A098-4162-8825-31CC046FD686}" dt="2025-09-30T12:08:24.751" v="50" actId="47"/>
        <pc:sldMkLst>
          <pc:docMk/>
          <pc:sldMk cId="2169223699"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D1A9C4B4-118F-4BC1-B3B4-FF35CB214CF0}" type="datetimeFigureOut">
              <a:rPr lang="it-IT" smtClean="0"/>
              <a:t>30/09/2025</a:t>
            </a:fld>
            <a:endParaRPr lang="it-IT"/>
          </a:p>
        </p:txBody>
      </p:sp>
      <p:sp>
        <p:nvSpPr>
          <p:cNvPr id="4" name="Segnaposto immagin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CFB1D914-B0AA-45CC-923F-6E02EF7B6EC5}" type="slidenum">
              <a:rPr lang="it-IT" smtClean="0"/>
              <a:t>‹N›</a:t>
            </a:fld>
            <a:endParaRPr lang="it-IT"/>
          </a:p>
        </p:txBody>
      </p:sp>
    </p:spTree>
    <p:extLst>
      <p:ext uri="{BB962C8B-B14F-4D97-AF65-F5344CB8AC3E}">
        <p14:creationId xmlns:p14="http://schemas.microsoft.com/office/powerpoint/2010/main" val="1286933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800" b="0" i="0">
                <a:solidFill>
                  <a:srgbClr val="3E3E3E"/>
                </a:solidFill>
                <a:latin typeface="Calibri Light"/>
                <a:cs typeface="Calibri Ligh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dirty="0"/>
              <a:t>12/07/2022</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rgbClr val="3E3E3E"/>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dirty="0"/>
              <a:t>12/07/2022</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00800"/>
            <a:ext cx="12192000" cy="457200"/>
          </a:xfrm>
          <a:custGeom>
            <a:avLst/>
            <a:gdLst/>
            <a:ahLst/>
            <a:cxnLst/>
            <a:rect l="l" t="t" r="r" b="b"/>
            <a:pathLst>
              <a:path w="12192000" h="457200">
                <a:moveTo>
                  <a:pt x="12192000" y="0"/>
                </a:moveTo>
                <a:lnTo>
                  <a:pt x="0" y="0"/>
                </a:lnTo>
                <a:lnTo>
                  <a:pt x="0" y="457200"/>
                </a:lnTo>
                <a:lnTo>
                  <a:pt x="12192000" y="457200"/>
                </a:lnTo>
                <a:lnTo>
                  <a:pt x="12192000" y="0"/>
                </a:lnTo>
                <a:close/>
              </a:path>
            </a:pathLst>
          </a:custGeom>
          <a:solidFill>
            <a:srgbClr val="BD582C"/>
          </a:solidFill>
        </p:spPr>
        <p:txBody>
          <a:bodyPr wrap="square" lIns="0" tIns="0" rIns="0" bIns="0" rtlCol="0"/>
          <a:lstStyle/>
          <a:p>
            <a:endParaRPr/>
          </a:p>
        </p:txBody>
      </p:sp>
      <p:sp>
        <p:nvSpPr>
          <p:cNvPr id="17" name="bg object 17"/>
          <p:cNvSpPr/>
          <p:nvPr/>
        </p:nvSpPr>
        <p:spPr>
          <a:xfrm>
            <a:off x="0" y="6334302"/>
            <a:ext cx="12192000" cy="66040"/>
          </a:xfrm>
          <a:custGeom>
            <a:avLst/>
            <a:gdLst/>
            <a:ahLst/>
            <a:cxnLst/>
            <a:rect l="l" t="t" r="r" b="b"/>
            <a:pathLst>
              <a:path w="12192000" h="66039">
                <a:moveTo>
                  <a:pt x="12192000" y="0"/>
                </a:moveTo>
                <a:lnTo>
                  <a:pt x="0" y="0"/>
                </a:lnTo>
                <a:lnTo>
                  <a:pt x="0" y="66001"/>
                </a:lnTo>
                <a:lnTo>
                  <a:pt x="12192000" y="66001"/>
                </a:lnTo>
                <a:lnTo>
                  <a:pt x="12192000" y="0"/>
                </a:lnTo>
                <a:close/>
              </a:path>
            </a:pathLst>
          </a:custGeom>
          <a:solidFill>
            <a:srgbClr val="E48312"/>
          </a:solidFill>
        </p:spPr>
        <p:txBody>
          <a:bodyPr wrap="square" lIns="0" tIns="0" rIns="0" bIns="0" rtlCol="0"/>
          <a:lstStyle/>
          <a:p>
            <a:endParaRPr/>
          </a:p>
        </p:txBody>
      </p:sp>
      <p:sp>
        <p:nvSpPr>
          <p:cNvPr id="18" name="bg object 18"/>
          <p:cNvSpPr/>
          <p:nvPr/>
        </p:nvSpPr>
        <p:spPr>
          <a:xfrm>
            <a:off x="1193531" y="1737842"/>
            <a:ext cx="9966960" cy="0"/>
          </a:xfrm>
          <a:custGeom>
            <a:avLst/>
            <a:gdLst/>
            <a:ahLst/>
            <a:cxnLst/>
            <a:rect l="l" t="t" r="r" b="b"/>
            <a:pathLst>
              <a:path w="9966960">
                <a:moveTo>
                  <a:pt x="0" y="0"/>
                </a:moveTo>
                <a:lnTo>
                  <a:pt x="9966960" y="0"/>
                </a:lnTo>
              </a:path>
            </a:pathLst>
          </a:custGeom>
          <a:ln w="6350">
            <a:solidFill>
              <a:srgbClr val="80808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0" i="0">
                <a:solidFill>
                  <a:srgbClr val="3E3E3E"/>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dirty="0"/>
              <a:t>12/07/2022</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0" i="0">
                <a:solidFill>
                  <a:srgbClr val="3E3E3E"/>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dirty="0"/>
              <a:t>12/07/2022</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defRPr sz="900" b="0" i="0">
                <a:solidFill>
                  <a:schemeClr val="bg1"/>
                </a:solidFill>
                <a:latin typeface="Calibri"/>
                <a:cs typeface="Calibri"/>
              </a:defRPr>
            </a:lvl1pPr>
          </a:lstStyle>
          <a:p>
            <a:pPr marL="12700">
              <a:lnSpc>
                <a:spcPts val="955"/>
              </a:lnSpc>
            </a:pPr>
            <a:r>
              <a:rPr spc="-10" dirty="0"/>
              <a:t>12/07/2022</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400800"/>
            <a:ext cx="12192000" cy="457200"/>
          </a:xfrm>
          <a:custGeom>
            <a:avLst/>
            <a:gdLst/>
            <a:ahLst/>
            <a:cxnLst/>
            <a:rect l="l" t="t" r="r" b="b"/>
            <a:pathLst>
              <a:path w="12192000" h="457200">
                <a:moveTo>
                  <a:pt x="12192000" y="0"/>
                </a:moveTo>
                <a:lnTo>
                  <a:pt x="0" y="0"/>
                </a:lnTo>
                <a:lnTo>
                  <a:pt x="0" y="457200"/>
                </a:lnTo>
                <a:lnTo>
                  <a:pt x="12192000" y="457200"/>
                </a:lnTo>
                <a:lnTo>
                  <a:pt x="12192000" y="0"/>
                </a:lnTo>
                <a:close/>
              </a:path>
            </a:pathLst>
          </a:custGeom>
          <a:solidFill>
            <a:srgbClr val="BD582C"/>
          </a:solidFill>
        </p:spPr>
        <p:txBody>
          <a:bodyPr wrap="square" lIns="0" tIns="0" rIns="0" bIns="0" rtlCol="0"/>
          <a:lstStyle/>
          <a:p>
            <a:endParaRPr/>
          </a:p>
        </p:txBody>
      </p:sp>
      <p:sp>
        <p:nvSpPr>
          <p:cNvPr id="17" name="bg object 17"/>
          <p:cNvSpPr/>
          <p:nvPr/>
        </p:nvSpPr>
        <p:spPr>
          <a:xfrm>
            <a:off x="0" y="6334302"/>
            <a:ext cx="12192000" cy="66040"/>
          </a:xfrm>
          <a:custGeom>
            <a:avLst/>
            <a:gdLst/>
            <a:ahLst/>
            <a:cxnLst/>
            <a:rect l="l" t="t" r="r" b="b"/>
            <a:pathLst>
              <a:path w="12192000" h="66039">
                <a:moveTo>
                  <a:pt x="12192000" y="0"/>
                </a:moveTo>
                <a:lnTo>
                  <a:pt x="0" y="0"/>
                </a:lnTo>
                <a:lnTo>
                  <a:pt x="0" y="66001"/>
                </a:lnTo>
                <a:lnTo>
                  <a:pt x="12192000" y="66001"/>
                </a:lnTo>
                <a:lnTo>
                  <a:pt x="12192000" y="0"/>
                </a:lnTo>
                <a:close/>
              </a:path>
            </a:pathLst>
          </a:custGeom>
          <a:solidFill>
            <a:srgbClr val="E48312"/>
          </a:solidFill>
        </p:spPr>
        <p:txBody>
          <a:bodyPr wrap="square" lIns="0" tIns="0" rIns="0" bIns="0" rtlCol="0"/>
          <a:lstStyle/>
          <a:p>
            <a:endParaRPr/>
          </a:p>
        </p:txBody>
      </p:sp>
      <p:sp>
        <p:nvSpPr>
          <p:cNvPr id="2" name="Holder 2"/>
          <p:cNvSpPr>
            <a:spLocks noGrp="1"/>
          </p:cNvSpPr>
          <p:nvPr>
            <p:ph type="title"/>
          </p:nvPr>
        </p:nvSpPr>
        <p:spPr>
          <a:xfrm>
            <a:off x="725778" y="252628"/>
            <a:ext cx="10740443" cy="1421866"/>
          </a:xfrm>
          <a:prstGeom prst="rect">
            <a:avLst/>
          </a:prstGeom>
        </p:spPr>
        <p:txBody>
          <a:bodyPr wrap="square" lIns="0" tIns="0" rIns="0" bIns="0">
            <a:spAutoFit/>
          </a:bodyPr>
          <a:lstStyle>
            <a:lvl1pPr>
              <a:defRPr sz="4800" b="0" i="0">
                <a:solidFill>
                  <a:srgbClr val="3E3E3E"/>
                </a:solidFill>
                <a:latin typeface="Calibri Light"/>
                <a:cs typeface="Calibri Light"/>
              </a:defRPr>
            </a:lvl1pPr>
          </a:lstStyle>
          <a:p>
            <a:endParaRPr/>
          </a:p>
        </p:txBody>
      </p:sp>
      <p:sp>
        <p:nvSpPr>
          <p:cNvPr id="3" name="Holder 3"/>
          <p:cNvSpPr>
            <a:spLocks noGrp="1"/>
          </p:cNvSpPr>
          <p:nvPr>
            <p:ph type="body" idx="1"/>
          </p:nvPr>
        </p:nvSpPr>
        <p:spPr>
          <a:xfrm>
            <a:off x="4470780" y="2760929"/>
            <a:ext cx="5022215" cy="2623820"/>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176019" y="6582021"/>
            <a:ext cx="577850" cy="139700"/>
          </a:xfrm>
          <a:prstGeom prst="rect">
            <a:avLst/>
          </a:prstGeom>
        </p:spPr>
        <p:txBody>
          <a:bodyPr wrap="square" lIns="0" tIns="0" rIns="0" bIns="0">
            <a:spAutoFit/>
          </a:bodyPr>
          <a:lstStyle>
            <a:lvl1pPr>
              <a:defRPr sz="900" b="0" i="0">
                <a:solidFill>
                  <a:schemeClr val="bg1"/>
                </a:solidFill>
                <a:latin typeface="Calibri"/>
                <a:cs typeface="Calibri"/>
              </a:defRPr>
            </a:lvl1pPr>
          </a:lstStyle>
          <a:p>
            <a:pPr marL="12700">
              <a:lnSpc>
                <a:spcPts val="955"/>
              </a:lnSpc>
            </a:pPr>
            <a:r>
              <a:rPr spc="-10" dirty="0"/>
              <a:t>12/07/2022</a:t>
            </a:r>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 y="6334315"/>
            <a:ext cx="12192000" cy="523875"/>
            <a:chOff x="12" y="6334315"/>
            <a:chExt cx="12192000" cy="523875"/>
          </a:xfrm>
          <a:solidFill>
            <a:srgbClr val="0070C0"/>
          </a:solidFill>
        </p:grpSpPr>
        <p:sp>
          <p:nvSpPr>
            <p:cNvPr id="3" name="object 3"/>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4" name="object 4"/>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sp>
        <p:nvSpPr>
          <p:cNvPr id="5" name="object 5"/>
          <p:cNvSpPr txBox="1">
            <a:spLocks noGrp="1"/>
          </p:cNvSpPr>
          <p:nvPr>
            <p:ph type="title"/>
          </p:nvPr>
        </p:nvSpPr>
        <p:spPr>
          <a:xfrm>
            <a:off x="381000" y="609600"/>
            <a:ext cx="11181411" cy="2346911"/>
          </a:xfrm>
          <a:prstGeom prst="rect">
            <a:avLst/>
          </a:prstGeom>
        </p:spPr>
        <p:txBody>
          <a:bodyPr vert="horz" wrap="square" lIns="0" tIns="495414" rIns="0" bIns="0" rtlCol="0">
            <a:spAutoFit/>
          </a:bodyPr>
          <a:lstStyle/>
          <a:p>
            <a:pPr algn="ctr">
              <a:lnSpc>
                <a:spcPct val="100000"/>
              </a:lnSpc>
              <a:spcBef>
                <a:spcPts val="120"/>
              </a:spcBef>
            </a:pPr>
            <a:r>
              <a:rPr lang="it-IT" sz="4400" b="1" spc="-90" dirty="0">
                <a:solidFill>
                  <a:srgbClr val="0070C0"/>
                </a:solidFill>
                <a:latin typeface="Arial"/>
                <a:cs typeface="Arial"/>
              </a:rPr>
              <a:t>TAVOLO SICUREZZA STRADALE</a:t>
            </a:r>
            <a:br>
              <a:rPr lang="it-IT" sz="4400" spc="-90" dirty="0">
                <a:solidFill>
                  <a:srgbClr val="0070C0"/>
                </a:solidFill>
                <a:latin typeface="Arial"/>
                <a:cs typeface="Arial"/>
              </a:rPr>
            </a:br>
            <a:r>
              <a:rPr lang="it-IT" sz="2400" spc="-90" dirty="0">
                <a:solidFill>
                  <a:srgbClr val="0070C0"/>
                </a:solidFill>
                <a:latin typeface="Arial"/>
                <a:cs typeface="Arial"/>
              </a:rPr>
              <a:t>CITTA’ METROPOLITANA DI VENEZIA</a:t>
            </a:r>
            <a:br>
              <a:rPr lang="it-IT" sz="5200" spc="-90" dirty="0">
                <a:solidFill>
                  <a:schemeClr val="accent1"/>
                </a:solidFill>
                <a:latin typeface="Arial"/>
                <a:cs typeface="Arial"/>
              </a:rPr>
            </a:br>
            <a:endParaRPr sz="5200" dirty="0">
              <a:solidFill>
                <a:schemeClr val="accent1"/>
              </a:solidFill>
              <a:latin typeface="Arial"/>
              <a:cs typeface="Arial"/>
            </a:endParaRPr>
          </a:p>
        </p:txBody>
      </p:sp>
      <p:sp>
        <p:nvSpPr>
          <p:cNvPr id="7" name="object 7"/>
          <p:cNvSpPr txBox="1">
            <a:spLocks noGrp="1"/>
          </p:cNvSpPr>
          <p:nvPr>
            <p:ph type="dt" sz="half" idx="6"/>
          </p:nvPr>
        </p:nvSpPr>
        <p:spPr>
          <a:xfrm>
            <a:off x="838200" y="6334315"/>
            <a:ext cx="1295400" cy="256480"/>
          </a:xfrm>
          <a:prstGeom prst="rect">
            <a:avLst/>
          </a:prstGeom>
        </p:spPr>
        <p:txBody>
          <a:bodyPr vert="horz" wrap="square" lIns="0" tIns="0" rIns="0" bIns="0" rtlCol="0">
            <a:spAutoFit/>
          </a:bodyPr>
          <a:lstStyle/>
          <a:p>
            <a:pPr marL="12700">
              <a:lnSpc>
                <a:spcPts val="955"/>
              </a:lnSpc>
            </a:pPr>
            <a:r>
              <a:rPr lang="it-IT" spc="-10" dirty="0"/>
              <a:t>,30 SETTEMBRE 2025</a:t>
            </a:r>
          </a:p>
          <a:p>
            <a:pPr marL="12700">
              <a:lnSpc>
                <a:spcPts val="955"/>
              </a:lnSpc>
            </a:pPr>
            <a:endParaRPr spc="-10" dirty="0"/>
          </a:p>
        </p:txBody>
      </p:sp>
      <p:sp>
        <p:nvSpPr>
          <p:cNvPr id="6" name="object 6"/>
          <p:cNvSpPr txBox="1"/>
          <p:nvPr/>
        </p:nvSpPr>
        <p:spPr>
          <a:xfrm>
            <a:off x="2912365" y="2362200"/>
            <a:ext cx="6364117" cy="2935099"/>
          </a:xfrm>
          <a:prstGeom prst="rect">
            <a:avLst/>
          </a:prstGeom>
        </p:spPr>
        <p:txBody>
          <a:bodyPr vert="horz" wrap="square" lIns="0" tIns="12700" rIns="0" bIns="0" rtlCol="0">
            <a:spAutoFit/>
          </a:bodyPr>
          <a:lstStyle/>
          <a:p>
            <a:pPr marL="225425" marR="219710" algn="ctr">
              <a:lnSpc>
                <a:spcPct val="119100"/>
              </a:lnSpc>
              <a:spcBef>
                <a:spcPts val="100"/>
              </a:spcBef>
            </a:pPr>
            <a:endParaRPr lang="it-IT" sz="2200" b="1" dirty="0">
              <a:solidFill>
                <a:srgbClr val="57576E"/>
              </a:solidFill>
              <a:latin typeface="Arial"/>
              <a:cs typeface="Arial"/>
            </a:endParaRPr>
          </a:p>
          <a:p>
            <a:pPr marL="225425" marR="219710" algn="ctr">
              <a:lnSpc>
                <a:spcPct val="119100"/>
              </a:lnSpc>
              <a:spcBef>
                <a:spcPts val="100"/>
              </a:spcBef>
            </a:pPr>
            <a:endParaRPr lang="it-IT" sz="2200" b="1" dirty="0">
              <a:solidFill>
                <a:srgbClr val="57576E"/>
              </a:solidFill>
              <a:latin typeface="Arial"/>
              <a:cs typeface="Arial"/>
            </a:endParaRPr>
          </a:p>
          <a:p>
            <a:pPr marL="225425" marR="219710" algn="ctr">
              <a:lnSpc>
                <a:spcPct val="119100"/>
              </a:lnSpc>
              <a:spcBef>
                <a:spcPts val="100"/>
              </a:spcBef>
            </a:pPr>
            <a:r>
              <a:rPr sz="2200" b="1" dirty="0">
                <a:solidFill>
                  <a:srgbClr val="57576E"/>
                </a:solidFill>
                <a:latin typeface="Arial"/>
                <a:cs typeface="Arial"/>
              </a:rPr>
              <a:t>PROGETTO</a:t>
            </a:r>
            <a:r>
              <a:rPr sz="2200" b="1" spc="-55" dirty="0">
                <a:solidFill>
                  <a:srgbClr val="57576E"/>
                </a:solidFill>
                <a:latin typeface="Arial"/>
                <a:cs typeface="Arial"/>
              </a:rPr>
              <a:t> </a:t>
            </a:r>
            <a:r>
              <a:rPr lang="it-IT" sz="2200" b="1" spc="-55" dirty="0">
                <a:solidFill>
                  <a:srgbClr val="57576E"/>
                </a:solidFill>
                <a:latin typeface="Arial"/>
                <a:cs typeface="Arial"/>
              </a:rPr>
              <a:t>CONDIVISO </a:t>
            </a:r>
            <a:r>
              <a:rPr sz="2200" b="1" dirty="0">
                <a:solidFill>
                  <a:srgbClr val="57576E"/>
                </a:solidFill>
                <a:latin typeface="Arial"/>
                <a:cs typeface="Arial"/>
              </a:rPr>
              <a:t>PER</a:t>
            </a:r>
            <a:r>
              <a:rPr sz="2200" b="1" spc="-65" dirty="0">
                <a:solidFill>
                  <a:srgbClr val="57576E"/>
                </a:solidFill>
                <a:latin typeface="Arial"/>
                <a:cs typeface="Arial"/>
              </a:rPr>
              <a:t> </a:t>
            </a:r>
            <a:r>
              <a:rPr sz="2200" b="1" dirty="0">
                <a:solidFill>
                  <a:srgbClr val="57576E"/>
                </a:solidFill>
                <a:latin typeface="Arial"/>
                <a:cs typeface="Arial"/>
              </a:rPr>
              <a:t>LA</a:t>
            </a:r>
            <a:r>
              <a:rPr sz="2200" b="1" spc="-130" dirty="0">
                <a:solidFill>
                  <a:srgbClr val="57576E"/>
                </a:solidFill>
                <a:latin typeface="Arial"/>
                <a:cs typeface="Arial"/>
              </a:rPr>
              <a:t> </a:t>
            </a:r>
            <a:r>
              <a:rPr lang="it-IT" sz="2200" b="1" spc="-10" dirty="0">
                <a:solidFill>
                  <a:srgbClr val="57576E"/>
                </a:solidFill>
                <a:latin typeface="Arial"/>
                <a:cs typeface="Arial"/>
              </a:rPr>
              <a:t>SICUREZZA</a:t>
            </a:r>
            <a:r>
              <a:rPr lang="it-IT" sz="2200" b="1" spc="-135" dirty="0">
                <a:solidFill>
                  <a:srgbClr val="57576E"/>
                </a:solidFill>
                <a:latin typeface="Arial"/>
                <a:cs typeface="Arial"/>
              </a:rPr>
              <a:t> </a:t>
            </a:r>
            <a:r>
              <a:rPr lang="it-IT" sz="2200" b="1" spc="-10" dirty="0">
                <a:solidFill>
                  <a:srgbClr val="57576E"/>
                </a:solidFill>
                <a:latin typeface="Arial"/>
                <a:cs typeface="Arial"/>
              </a:rPr>
              <a:t>STRADALE, LA PREVENZIONE </a:t>
            </a:r>
            <a:r>
              <a:rPr sz="2200" b="1" dirty="0">
                <a:solidFill>
                  <a:srgbClr val="57576E"/>
                </a:solidFill>
                <a:latin typeface="Arial"/>
                <a:cs typeface="Arial"/>
              </a:rPr>
              <a:t>E</a:t>
            </a:r>
            <a:r>
              <a:rPr sz="2200" b="1" spc="-50" dirty="0">
                <a:solidFill>
                  <a:srgbClr val="57576E"/>
                </a:solidFill>
                <a:latin typeface="Arial"/>
                <a:cs typeface="Arial"/>
              </a:rPr>
              <a:t> </a:t>
            </a:r>
            <a:r>
              <a:rPr sz="2200" b="1" dirty="0">
                <a:solidFill>
                  <a:srgbClr val="57576E"/>
                </a:solidFill>
                <a:latin typeface="Arial"/>
                <a:cs typeface="Arial"/>
              </a:rPr>
              <a:t>LA</a:t>
            </a:r>
            <a:r>
              <a:rPr sz="2200" b="1" spc="-110" dirty="0">
                <a:solidFill>
                  <a:srgbClr val="57576E"/>
                </a:solidFill>
                <a:latin typeface="Arial"/>
                <a:cs typeface="Arial"/>
              </a:rPr>
              <a:t> </a:t>
            </a:r>
            <a:r>
              <a:rPr sz="2200" b="1" dirty="0">
                <a:solidFill>
                  <a:srgbClr val="57576E"/>
                </a:solidFill>
                <a:latin typeface="Arial"/>
                <a:cs typeface="Arial"/>
              </a:rPr>
              <a:t>GESTIONE</a:t>
            </a:r>
            <a:r>
              <a:rPr sz="2200" b="1" spc="-30" dirty="0">
                <a:solidFill>
                  <a:srgbClr val="57576E"/>
                </a:solidFill>
                <a:latin typeface="Arial"/>
                <a:cs typeface="Arial"/>
              </a:rPr>
              <a:t> </a:t>
            </a:r>
            <a:r>
              <a:rPr sz="2200" b="1" dirty="0">
                <a:solidFill>
                  <a:srgbClr val="57576E"/>
                </a:solidFill>
                <a:latin typeface="Arial"/>
                <a:cs typeface="Arial"/>
              </a:rPr>
              <a:t>DEGLI</a:t>
            </a:r>
            <a:r>
              <a:rPr sz="2200" b="1" spc="-35" dirty="0">
                <a:solidFill>
                  <a:srgbClr val="57576E"/>
                </a:solidFill>
                <a:latin typeface="Arial"/>
                <a:cs typeface="Arial"/>
              </a:rPr>
              <a:t> </a:t>
            </a:r>
            <a:r>
              <a:rPr sz="2200" b="1" dirty="0">
                <a:solidFill>
                  <a:srgbClr val="57576E"/>
                </a:solidFill>
                <a:latin typeface="Arial"/>
                <a:cs typeface="Arial"/>
              </a:rPr>
              <a:t>ESITI</a:t>
            </a:r>
            <a:r>
              <a:rPr sz="2200" b="1" spc="-40" dirty="0">
                <a:solidFill>
                  <a:srgbClr val="57576E"/>
                </a:solidFill>
                <a:latin typeface="Arial"/>
                <a:cs typeface="Arial"/>
              </a:rPr>
              <a:t> </a:t>
            </a:r>
            <a:r>
              <a:rPr sz="2200" b="1" spc="-10" dirty="0">
                <a:solidFill>
                  <a:srgbClr val="57576E"/>
                </a:solidFill>
                <a:latin typeface="Arial"/>
                <a:cs typeface="Arial"/>
              </a:rPr>
              <a:t>PERSONALI</a:t>
            </a:r>
            <a:endParaRPr sz="2200" dirty="0">
              <a:latin typeface="Arial"/>
              <a:cs typeface="Arial"/>
            </a:endParaRPr>
          </a:p>
          <a:p>
            <a:pPr algn="ctr">
              <a:lnSpc>
                <a:spcPct val="100000"/>
              </a:lnSpc>
              <a:spcBef>
                <a:spcPts val="505"/>
              </a:spcBef>
            </a:pPr>
            <a:r>
              <a:rPr sz="2200" b="1" dirty="0">
                <a:solidFill>
                  <a:srgbClr val="57576E"/>
                </a:solidFill>
                <a:latin typeface="Arial"/>
                <a:cs typeface="Arial"/>
              </a:rPr>
              <a:t>E</a:t>
            </a:r>
            <a:r>
              <a:rPr sz="2200" b="1" spc="-55" dirty="0">
                <a:solidFill>
                  <a:srgbClr val="57576E"/>
                </a:solidFill>
                <a:latin typeface="Arial"/>
                <a:cs typeface="Arial"/>
              </a:rPr>
              <a:t> </a:t>
            </a:r>
            <a:r>
              <a:rPr sz="2200" b="1" dirty="0">
                <a:solidFill>
                  <a:srgbClr val="57576E"/>
                </a:solidFill>
                <a:latin typeface="Arial"/>
                <a:cs typeface="Arial"/>
              </a:rPr>
              <a:t>SOCIALI</a:t>
            </a:r>
            <a:r>
              <a:rPr sz="2200" b="1" spc="-35" dirty="0">
                <a:solidFill>
                  <a:srgbClr val="57576E"/>
                </a:solidFill>
                <a:latin typeface="Arial"/>
                <a:cs typeface="Arial"/>
              </a:rPr>
              <a:t> </a:t>
            </a:r>
            <a:r>
              <a:rPr sz="2200" b="1" dirty="0">
                <a:solidFill>
                  <a:srgbClr val="57576E"/>
                </a:solidFill>
                <a:latin typeface="Arial"/>
                <a:cs typeface="Arial"/>
              </a:rPr>
              <a:t>DEGLI</a:t>
            </a:r>
            <a:r>
              <a:rPr sz="2200" b="1" spc="-35" dirty="0">
                <a:solidFill>
                  <a:srgbClr val="57576E"/>
                </a:solidFill>
                <a:latin typeface="Arial"/>
                <a:cs typeface="Arial"/>
              </a:rPr>
              <a:t> </a:t>
            </a:r>
            <a:r>
              <a:rPr sz="2200" b="1" spc="-10" dirty="0">
                <a:solidFill>
                  <a:srgbClr val="57576E"/>
                </a:solidFill>
                <a:latin typeface="Arial"/>
                <a:cs typeface="Arial"/>
              </a:rPr>
              <a:t>INCIDENTI</a:t>
            </a:r>
            <a:r>
              <a:rPr sz="2200" b="1" spc="-114" dirty="0">
                <a:solidFill>
                  <a:srgbClr val="57576E"/>
                </a:solidFill>
                <a:latin typeface="Arial"/>
                <a:cs typeface="Arial"/>
              </a:rPr>
              <a:t> </a:t>
            </a:r>
            <a:r>
              <a:rPr sz="2200" b="1" spc="-10" dirty="0">
                <a:solidFill>
                  <a:srgbClr val="57576E"/>
                </a:solidFill>
                <a:latin typeface="Arial"/>
                <a:cs typeface="Arial"/>
              </a:rPr>
              <a:t>AUTOMOBILISTICI</a:t>
            </a:r>
            <a:endParaRPr sz="2200" dirty="0">
              <a:latin typeface="Arial"/>
              <a:cs typeface="Arial"/>
            </a:endParaRPr>
          </a:p>
          <a:p>
            <a:pPr>
              <a:lnSpc>
                <a:spcPct val="100000"/>
              </a:lnSpc>
              <a:spcBef>
                <a:spcPts val="1105"/>
              </a:spcBef>
            </a:pPr>
            <a:endParaRPr sz="2200" dirty="0">
              <a:latin typeface="Arial"/>
              <a:cs typeface="Arial"/>
            </a:endParaRPr>
          </a:p>
        </p:txBody>
      </p:sp>
      <p:pic>
        <p:nvPicPr>
          <p:cNvPr id="8" name="Immagine 7" descr="Logo città metropolitana di Venezia">
            <a:extLst>
              <a:ext uri="{FF2B5EF4-FFF2-40B4-BE49-F238E27FC236}">
                <a16:creationId xmlns:a16="http://schemas.microsoft.com/office/drawing/2014/main" id="{458557EB-4544-E2C5-0E31-0EF81DDC6D9D}"/>
              </a:ext>
            </a:extLst>
          </p:cNvPr>
          <p:cNvPicPr>
            <a:picLocks noChangeAspect="1"/>
          </p:cNvPicPr>
          <p:nvPr/>
        </p:nvPicPr>
        <p:blipFill>
          <a:blip r:embed="rId2" cstate="print"/>
          <a:stretch>
            <a:fillRect/>
          </a:stretch>
        </p:blipFill>
        <p:spPr>
          <a:xfrm>
            <a:off x="0" y="395"/>
            <a:ext cx="1446925" cy="684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07192" y="1710604"/>
            <a:ext cx="4858384" cy="3707425"/>
          </a:xfrm>
          <a:prstGeom prst="rect">
            <a:avLst/>
          </a:prstGeom>
        </p:spPr>
        <p:txBody>
          <a:bodyPr vert="horz" wrap="square" lIns="0" tIns="59690" rIns="0" bIns="0" rtlCol="0">
            <a:spAutoFit/>
          </a:bodyPr>
          <a:lstStyle/>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Prefetto di Venezia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Questore di Venezia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Città metropolitana di Venezia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Sindaci – ANCI</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Veneto Strade – Regione Veneto</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ANAS</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CAV</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Autostrade Alto Adriatico</a:t>
            </a:r>
            <a:endParaRPr lang="it-IT" sz="1600" dirty="0">
              <a:latin typeface="Calibri"/>
              <a:cs typeface="Calibri"/>
            </a:endParaRP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Conferenza dei Sindaci e   Azienda ULSS 4 Veneto Orientale</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Conferenza dei Sindaci e Azienda ULSS 3 Serenissima	</a:t>
            </a:r>
          </a:p>
        </p:txBody>
      </p:sp>
      <p:sp>
        <p:nvSpPr>
          <p:cNvPr id="4" name="object 4"/>
          <p:cNvSpPr txBox="1"/>
          <p:nvPr/>
        </p:nvSpPr>
        <p:spPr>
          <a:xfrm>
            <a:off x="6226423" y="1628115"/>
            <a:ext cx="4858385" cy="4430700"/>
          </a:xfrm>
          <a:prstGeom prst="rect">
            <a:avLst/>
          </a:prstGeom>
        </p:spPr>
        <p:txBody>
          <a:bodyPr vert="horz" wrap="square" lIns="0" tIns="59690" rIns="0" bIns="0" rtlCol="0">
            <a:spAutoFit/>
          </a:bodyPr>
          <a:lstStyle/>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Polizia stradale</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Guardia di Finanza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Vigili del Fuoco</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Carabinieri</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Comando Polizia Locale di  Venezia e dei comuni della CM</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Protezione Civile</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Aci Venezia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Autoscuole</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Croce Rossa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Dirigenti scolastici</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Associazioni di Categoria</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Sindacato Locali da ballo</a:t>
            </a:r>
          </a:p>
          <a:p>
            <a:pPr marL="469265" marR="225425" indent="-457200">
              <a:spcBef>
                <a:spcPts val="600"/>
              </a:spcBef>
              <a:buFont typeface="Arial" panose="020B0604020202020204" pitchFamily="34" charset="0"/>
              <a:buChar char="•"/>
            </a:pPr>
            <a:r>
              <a:rPr lang="it-IT" sz="1600" spc="-10" dirty="0">
                <a:solidFill>
                  <a:srgbClr val="3E3E3E"/>
                </a:solidFill>
                <a:latin typeface="Calibri"/>
                <a:cs typeface="Calibri"/>
              </a:rPr>
              <a:t>Associazioni vittime della strada</a:t>
            </a:r>
          </a:p>
        </p:txBody>
      </p:sp>
      <p:sp>
        <p:nvSpPr>
          <p:cNvPr id="16" name="object 16"/>
          <p:cNvSpPr txBox="1">
            <a:spLocks noGrp="1"/>
          </p:cNvSpPr>
          <p:nvPr>
            <p:ph type="dt" sz="half" idx="6"/>
          </p:nvPr>
        </p:nvSpPr>
        <p:spPr>
          <a:xfrm>
            <a:off x="1176019" y="6582021"/>
            <a:ext cx="577850" cy="128240"/>
          </a:xfrm>
          <a:prstGeom prst="rect">
            <a:avLst/>
          </a:prstGeom>
        </p:spPr>
        <p:txBody>
          <a:bodyPr vert="horz" wrap="square" lIns="0" tIns="0" rIns="0" bIns="0" rtlCol="0">
            <a:spAutoFit/>
          </a:bodyPr>
          <a:lstStyle/>
          <a:p>
            <a:pPr marL="12700">
              <a:lnSpc>
                <a:spcPts val="955"/>
              </a:lnSpc>
            </a:pPr>
            <a:r>
              <a:rPr spc="-10" dirty="0"/>
              <a:t>12/07/2022</a:t>
            </a:r>
          </a:p>
        </p:txBody>
      </p:sp>
      <p:grpSp>
        <p:nvGrpSpPr>
          <p:cNvPr id="23" name="object 2">
            <a:extLst>
              <a:ext uri="{FF2B5EF4-FFF2-40B4-BE49-F238E27FC236}">
                <a16:creationId xmlns:a16="http://schemas.microsoft.com/office/drawing/2014/main" id="{6DEA8DF4-14FF-83D8-1181-696C4BD67AE9}"/>
              </a:ext>
            </a:extLst>
          </p:cNvPr>
          <p:cNvGrpSpPr/>
          <p:nvPr/>
        </p:nvGrpSpPr>
        <p:grpSpPr>
          <a:xfrm>
            <a:off x="12" y="6334315"/>
            <a:ext cx="12192000" cy="523875"/>
            <a:chOff x="12" y="6334315"/>
            <a:chExt cx="12192000" cy="523875"/>
          </a:xfrm>
          <a:solidFill>
            <a:srgbClr val="0070C0"/>
          </a:solidFill>
        </p:grpSpPr>
        <p:sp>
          <p:nvSpPr>
            <p:cNvPr id="24" name="object 3">
              <a:extLst>
                <a:ext uri="{FF2B5EF4-FFF2-40B4-BE49-F238E27FC236}">
                  <a16:creationId xmlns:a16="http://schemas.microsoft.com/office/drawing/2014/main" id="{96BF26D2-9F27-7F95-C290-2A8574D7232F}"/>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25" name="object 4">
              <a:extLst>
                <a:ext uri="{FF2B5EF4-FFF2-40B4-BE49-F238E27FC236}">
                  <a16:creationId xmlns:a16="http://schemas.microsoft.com/office/drawing/2014/main" id="{A0DB5405-0F06-12E7-B84A-D5939A47293F}"/>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5" name="Immagine 4" descr="Logo città metropolitana di Venezia">
            <a:extLst>
              <a:ext uri="{FF2B5EF4-FFF2-40B4-BE49-F238E27FC236}">
                <a16:creationId xmlns:a16="http://schemas.microsoft.com/office/drawing/2014/main" id="{1A1CEC30-4DE2-2432-5B38-79157B88FCC0}"/>
              </a:ext>
            </a:extLst>
          </p:cNvPr>
          <p:cNvPicPr>
            <a:picLocks noChangeAspect="1"/>
          </p:cNvPicPr>
          <p:nvPr/>
        </p:nvPicPr>
        <p:blipFill>
          <a:blip r:embed="rId2" cstate="print"/>
          <a:stretch>
            <a:fillRect/>
          </a:stretch>
        </p:blipFill>
        <p:spPr>
          <a:xfrm>
            <a:off x="0" y="0"/>
            <a:ext cx="1446925" cy="684000"/>
          </a:xfrm>
          <a:prstGeom prst="rect">
            <a:avLst/>
          </a:prstGeom>
        </p:spPr>
      </p:pic>
      <p:sp>
        <p:nvSpPr>
          <p:cNvPr id="8" name="object 3">
            <a:extLst>
              <a:ext uri="{FF2B5EF4-FFF2-40B4-BE49-F238E27FC236}">
                <a16:creationId xmlns:a16="http://schemas.microsoft.com/office/drawing/2014/main" id="{CFDA9BF1-6022-9FED-918D-AC3CF7EE6024}"/>
              </a:ext>
            </a:extLst>
          </p:cNvPr>
          <p:cNvSpPr txBox="1">
            <a:spLocks noGrp="1"/>
          </p:cNvSpPr>
          <p:nvPr>
            <p:ph type="title"/>
          </p:nvPr>
        </p:nvSpPr>
        <p:spPr>
          <a:xfrm>
            <a:off x="1176019" y="913891"/>
            <a:ext cx="4899660" cy="566822"/>
          </a:xfrm>
          <a:prstGeom prst="rect">
            <a:avLst/>
          </a:prstGeom>
        </p:spPr>
        <p:txBody>
          <a:bodyPr vert="horz" wrap="square" lIns="0" tIns="12700" rIns="0" bIns="0" rtlCol="0">
            <a:spAutoFit/>
          </a:bodyPr>
          <a:lstStyle/>
          <a:p>
            <a:pPr marL="12700">
              <a:lnSpc>
                <a:spcPct val="100000"/>
              </a:lnSpc>
              <a:spcBef>
                <a:spcPts val="100"/>
              </a:spcBef>
            </a:pPr>
            <a:r>
              <a:rPr lang="it-IT" sz="3600" b="1" spc="-45" dirty="0">
                <a:solidFill>
                  <a:srgbClr val="0070C0"/>
                </a:solidFill>
              </a:rPr>
              <a:t>SOGGETTI</a:t>
            </a:r>
            <a:endParaRPr sz="3600" b="1" spc="-25" dirty="0">
              <a:solidFill>
                <a:srgbClr val="0070C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1" y="1737842"/>
            <a:ext cx="9966960" cy="0"/>
          </a:xfrm>
          <a:custGeom>
            <a:avLst/>
            <a:gdLst/>
            <a:ahLst/>
            <a:cxnLst/>
            <a:rect l="l" t="t" r="r" b="b"/>
            <a:pathLst>
              <a:path w="9966960">
                <a:moveTo>
                  <a:pt x="0" y="0"/>
                </a:moveTo>
                <a:lnTo>
                  <a:pt x="9966960" y="0"/>
                </a:lnTo>
              </a:path>
            </a:pathLst>
          </a:custGeom>
          <a:ln w="6350">
            <a:solidFill>
              <a:srgbClr val="808080"/>
            </a:solidFill>
          </a:ln>
        </p:spPr>
        <p:txBody>
          <a:bodyPr wrap="square" lIns="0" tIns="0" rIns="0" bIns="0" rtlCol="0"/>
          <a:lstStyle/>
          <a:p>
            <a:endParaRPr/>
          </a:p>
        </p:txBody>
      </p:sp>
      <p:sp>
        <p:nvSpPr>
          <p:cNvPr id="3" name="object 3"/>
          <p:cNvSpPr txBox="1">
            <a:spLocks noGrp="1"/>
          </p:cNvSpPr>
          <p:nvPr>
            <p:ph type="title"/>
          </p:nvPr>
        </p:nvSpPr>
        <p:spPr>
          <a:xfrm>
            <a:off x="1176019" y="913891"/>
            <a:ext cx="4899660" cy="566822"/>
          </a:xfrm>
          <a:prstGeom prst="rect">
            <a:avLst/>
          </a:prstGeom>
        </p:spPr>
        <p:txBody>
          <a:bodyPr vert="horz" wrap="square" lIns="0" tIns="12700" rIns="0" bIns="0" rtlCol="0">
            <a:spAutoFit/>
          </a:bodyPr>
          <a:lstStyle/>
          <a:p>
            <a:pPr marL="12700">
              <a:lnSpc>
                <a:spcPct val="100000"/>
              </a:lnSpc>
              <a:spcBef>
                <a:spcPts val="100"/>
              </a:spcBef>
            </a:pPr>
            <a:r>
              <a:rPr lang="it-IT" sz="3600" b="1" spc="-45" dirty="0">
                <a:solidFill>
                  <a:srgbClr val="0070C0"/>
                </a:solidFill>
              </a:rPr>
              <a:t>OBIETTIVO </a:t>
            </a:r>
            <a:endParaRPr sz="3600" b="1" spc="-25" dirty="0">
              <a:solidFill>
                <a:srgbClr val="0070C0"/>
              </a:solidFill>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dirty="0"/>
              <a:t>12/07/2022</a:t>
            </a:r>
          </a:p>
        </p:txBody>
      </p:sp>
      <p:sp>
        <p:nvSpPr>
          <p:cNvPr id="4" name="object 4"/>
          <p:cNvSpPr txBox="1"/>
          <p:nvPr/>
        </p:nvSpPr>
        <p:spPr>
          <a:xfrm>
            <a:off x="1217583" y="1863102"/>
            <a:ext cx="9906000" cy="4612801"/>
          </a:xfrm>
          <a:prstGeom prst="rect">
            <a:avLst/>
          </a:prstGeom>
        </p:spPr>
        <p:txBody>
          <a:bodyPr vert="horz" wrap="square" lIns="0" tIns="59690" rIns="0" bIns="0" rtlCol="0">
            <a:spAutoFit/>
          </a:bodyPr>
          <a:lstStyle/>
          <a:p>
            <a:pPr marL="12700" marR="5080" algn="just">
              <a:lnSpc>
                <a:spcPts val="3030"/>
              </a:lnSpc>
              <a:spcBef>
                <a:spcPts val="470"/>
              </a:spcBef>
            </a:pPr>
            <a:r>
              <a:rPr lang="it-IT" sz="2800" dirty="0">
                <a:solidFill>
                  <a:srgbClr val="3E3E3E"/>
                </a:solidFill>
                <a:latin typeface="Calibri"/>
                <a:cs typeface="Calibri"/>
              </a:rPr>
              <a:t>Condividere e coordinare le azioni dei soggetti coinvolti in unico protocollo di intesa per perseguire i seguenti risultati:</a:t>
            </a:r>
          </a:p>
          <a:p>
            <a:pPr marL="584200" marR="5080" indent="-571500" algn="just">
              <a:lnSpc>
                <a:spcPts val="3030"/>
              </a:lnSpc>
              <a:spcBef>
                <a:spcPts val="470"/>
              </a:spcBef>
              <a:buFont typeface="+mj-lt"/>
              <a:buAutoNum type="romanLcPeriod"/>
            </a:pPr>
            <a:r>
              <a:rPr lang="it-IT" sz="2800" dirty="0">
                <a:solidFill>
                  <a:srgbClr val="3E3E3E"/>
                </a:solidFill>
                <a:latin typeface="Calibri"/>
                <a:cs typeface="Calibri"/>
              </a:rPr>
              <a:t>dare una risposta condivisa alla domanda di azione istituzionale per fronteggiare il fenomeno dell’incidentalità stradale;</a:t>
            </a:r>
          </a:p>
          <a:p>
            <a:pPr marL="584200" marR="5080" indent="-571500" algn="just">
              <a:lnSpc>
                <a:spcPts val="3030"/>
              </a:lnSpc>
              <a:spcBef>
                <a:spcPts val="470"/>
              </a:spcBef>
              <a:buFont typeface="+mj-lt"/>
              <a:buAutoNum type="romanLcPeriod"/>
            </a:pPr>
            <a:r>
              <a:rPr lang="it-IT" sz="2800" dirty="0">
                <a:solidFill>
                  <a:srgbClr val="3E3E3E"/>
                </a:solidFill>
                <a:latin typeface="Calibri"/>
                <a:cs typeface="Calibri"/>
              </a:rPr>
              <a:t>Sensibilizzare la popolazione sul rischio stradale e sui comportamenti corretti di guida;</a:t>
            </a:r>
          </a:p>
          <a:p>
            <a:pPr marL="584200" marR="5080" indent="-571500" algn="just">
              <a:lnSpc>
                <a:spcPts val="3030"/>
              </a:lnSpc>
              <a:spcBef>
                <a:spcPts val="470"/>
              </a:spcBef>
              <a:buFont typeface="+mj-lt"/>
              <a:buAutoNum type="romanLcPeriod"/>
            </a:pPr>
            <a:r>
              <a:rPr lang="it-IT" sz="2800" dirty="0">
                <a:solidFill>
                  <a:srgbClr val="3E3E3E"/>
                </a:solidFill>
                <a:latin typeface="Calibri"/>
                <a:cs typeface="Calibri"/>
              </a:rPr>
              <a:t>Diffondere l’educazione stradale in modo capillare partendo dalle scuole;</a:t>
            </a:r>
          </a:p>
          <a:p>
            <a:pPr marL="584200" marR="5080" indent="-571500" algn="just">
              <a:lnSpc>
                <a:spcPts val="3030"/>
              </a:lnSpc>
              <a:spcBef>
                <a:spcPts val="470"/>
              </a:spcBef>
              <a:buFont typeface="+mj-lt"/>
              <a:buAutoNum type="romanLcPeriod"/>
            </a:pPr>
            <a:r>
              <a:rPr lang="it-IT" sz="2800" dirty="0">
                <a:solidFill>
                  <a:srgbClr val="3E3E3E"/>
                </a:solidFill>
                <a:latin typeface="Calibri"/>
                <a:cs typeface="Calibri"/>
              </a:rPr>
              <a:t>Ridurre i costi economici, sociali e sanitari dei traumi conseguenti ai sinistri stradali.</a:t>
            </a:r>
          </a:p>
          <a:p>
            <a:pPr marL="469900" marR="5080" indent="-457200">
              <a:lnSpc>
                <a:spcPts val="3030"/>
              </a:lnSpc>
              <a:spcBef>
                <a:spcPts val="470"/>
              </a:spcBef>
              <a:buFontTx/>
              <a:buChar char="-"/>
            </a:pPr>
            <a:endParaRPr sz="2800" dirty="0">
              <a:latin typeface="Calibri"/>
              <a:cs typeface="Calibri"/>
            </a:endParaRPr>
          </a:p>
        </p:txBody>
      </p:sp>
      <p:grpSp>
        <p:nvGrpSpPr>
          <p:cNvPr id="6" name="object 2">
            <a:extLst>
              <a:ext uri="{FF2B5EF4-FFF2-40B4-BE49-F238E27FC236}">
                <a16:creationId xmlns:a16="http://schemas.microsoft.com/office/drawing/2014/main" id="{D5D57765-6C77-8F30-3727-99203C110575}"/>
              </a:ext>
            </a:extLst>
          </p:cNvPr>
          <p:cNvGrpSpPr/>
          <p:nvPr/>
        </p:nvGrpSpPr>
        <p:grpSpPr>
          <a:xfrm>
            <a:off x="12" y="6334315"/>
            <a:ext cx="12192000" cy="523875"/>
            <a:chOff x="12" y="6334315"/>
            <a:chExt cx="12192000" cy="523875"/>
          </a:xfrm>
          <a:solidFill>
            <a:srgbClr val="0070C0"/>
          </a:solidFill>
        </p:grpSpPr>
        <p:sp>
          <p:nvSpPr>
            <p:cNvPr id="7" name="object 3">
              <a:extLst>
                <a:ext uri="{FF2B5EF4-FFF2-40B4-BE49-F238E27FC236}">
                  <a16:creationId xmlns:a16="http://schemas.microsoft.com/office/drawing/2014/main" id="{44E93D77-4F44-0DC6-B03D-980BA3768377}"/>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8" name="object 4">
              <a:extLst>
                <a:ext uri="{FF2B5EF4-FFF2-40B4-BE49-F238E27FC236}">
                  <a16:creationId xmlns:a16="http://schemas.microsoft.com/office/drawing/2014/main" id="{FD43B47C-0D77-72C4-6324-48CF3ADD5D13}"/>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9" name="Immagine 8" descr="Logo città metropolitana di Venezia">
            <a:extLst>
              <a:ext uri="{FF2B5EF4-FFF2-40B4-BE49-F238E27FC236}">
                <a16:creationId xmlns:a16="http://schemas.microsoft.com/office/drawing/2014/main" id="{288C2429-7445-8D15-0FA6-879D124D5F55}"/>
              </a:ext>
            </a:extLst>
          </p:cNvPr>
          <p:cNvPicPr>
            <a:picLocks noChangeAspect="1"/>
          </p:cNvPicPr>
          <p:nvPr/>
        </p:nvPicPr>
        <p:blipFill>
          <a:blip r:embed="rId2" cstate="print"/>
          <a:stretch>
            <a:fillRect/>
          </a:stretch>
        </p:blipFill>
        <p:spPr>
          <a:xfrm>
            <a:off x="-5369" y="6036"/>
            <a:ext cx="1446925" cy="684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531" y="1737842"/>
            <a:ext cx="9966960" cy="0"/>
          </a:xfrm>
          <a:custGeom>
            <a:avLst/>
            <a:gdLst/>
            <a:ahLst/>
            <a:cxnLst/>
            <a:rect l="l" t="t" r="r" b="b"/>
            <a:pathLst>
              <a:path w="9966960">
                <a:moveTo>
                  <a:pt x="0" y="0"/>
                </a:moveTo>
                <a:lnTo>
                  <a:pt x="9966960" y="0"/>
                </a:lnTo>
              </a:path>
            </a:pathLst>
          </a:custGeom>
          <a:ln w="6350">
            <a:solidFill>
              <a:srgbClr val="808080"/>
            </a:solidFill>
          </a:ln>
        </p:spPr>
        <p:txBody>
          <a:bodyPr wrap="square" lIns="0" tIns="0" rIns="0" bIns="0" rtlCol="0"/>
          <a:lstStyle/>
          <a:p>
            <a:endParaRPr/>
          </a:p>
        </p:txBody>
      </p:sp>
      <p:sp>
        <p:nvSpPr>
          <p:cNvPr id="3" name="object 3"/>
          <p:cNvSpPr txBox="1">
            <a:spLocks noGrp="1"/>
          </p:cNvSpPr>
          <p:nvPr>
            <p:ph type="title"/>
          </p:nvPr>
        </p:nvSpPr>
        <p:spPr>
          <a:xfrm>
            <a:off x="1176019" y="913891"/>
            <a:ext cx="4899660" cy="566822"/>
          </a:xfrm>
          <a:prstGeom prst="rect">
            <a:avLst/>
          </a:prstGeom>
        </p:spPr>
        <p:txBody>
          <a:bodyPr vert="horz" wrap="square" lIns="0" tIns="12700" rIns="0" bIns="0" rtlCol="0">
            <a:spAutoFit/>
          </a:bodyPr>
          <a:lstStyle/>
          <a:p>
            <a:pPr marL="12700">
              <a:lnSpc>
                <a:spcPct val="100000"/>
              </a:lnSpc>
              <a:spcBef>
                <a:spcPts val="100"/>
              </a:spcBef>
            </a:pPr>
            <a:r>
              <a:rPr lang="it-IT" sz="3600" b="1" spc="-45" dirty="0">
                <a:solidFill>
                  <a:srgbClr val="0070C0"/>
                </a:solidFill>
              </a:rPr>
              <a:t>AZIONI</a:t>
            </a:r>
            <a:endParaRPr sz="3600" b="1" spc="-25" dirty="0">
              <a:solidFill>
                <a:srgbClr val="0070C0"/>
              </a:solidFill>
            </a:endParaRPr>
          </a:p>
        </p:txBody>
      </p:sp>
      <p:sp>
        <p:nvSpPr>
          <p:cNvPr id="5" name="object 5"/>
          <p:cNvSpPr txBox="1">
            <a:spLocks noGrp="1"/>
          </p:cNvSpPr>
          <p:nvPr>
            <p:ph type="dt" sz="half" idx="6"/>
          </p:nvPr>
        </p:nvSpPr>
        <p:spPr>
          <a:prstGeom prst="rect">
            <a:avLst/>
          </a:prstGeom>
        </p:spPr>
        <p:txBody>
          <a:bodyPr vert="horz" wrap="square" lIns="0" tIns="0" rIns="0" bIns="0" rtlCol="0">
            <a:spAutoFit/>
          </a:bodyPr>
          <a:lstStyle/>
          <a:p>
            <a:pPr marL="12700">
              <a:lnSpc>
                <a:spcPts val="955"/>
              </a:lnSpc>
            </a:pPr>
            <a:r>
              <a:rPr spc="-10" dirty="0"/>
              <a:t>12/07/2022</a:t>
            </a:r>
          </a:p>
        </p:txBody>
      </p:sp>
      <p:sp>
        <p:nvSpPr>
          <p:cNvPr id="4" name="object 4"/>
          <p:cNvSpPr txBox="1"/>
          <p:nvPr/>
        </p:nvSpPr>
        <p:spPr>
          <a:xfrm>
            <a:off x="1217583" y="1863102"/>
            <a:ext cx="9705340" cy="6521657"/>
          </a:xfrm>
          <a:prstGeom prst="rect">
            <a:avLst/>
          </a:prstGeom>
        </p:spPr>
        <p:txBody>
          <a:bodyPr vert="horz" wrap="square" lIns="0" tIns="12065" rIns="0" bIns="0" rtlCol="0">
            <a:spAutoFit/>
          </a:bodyPr>
          <a:lstStyle/>
          <a:p>
            <a:pPr marL="7619" marR="121920">
              <a:lnSpc>
                <a:spcPts val="3030"/>
              </a:lnSpc>
              <a:buClr>
                <a:srgbClr val="E48312"/>
              </a:buClr>
              <a:buSzPct val="96428"/>
              <a:tabLst>
                <a:tab pos="104139" algn="l"/>
                <a:tab pos="293370" algn="l"/>
              </a:tabLst>
            </a:pPr>
            <a:r>
              <a:rPr lang="it-IT" sz="2800" dirty="0">
                <a:solidFill>
                  <a:srgbClr val="3E3E3E"/>
                </a:solidFill>
                <a:latin typeface="Calibri"/>
                <a:cs typeface="Calibri"/>
              </a:rPr>
              <a:t>AZIONE SANITARIA E SOCIALE</a:t>
            </a: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r>
              <a:rPr lang="it-IT" sz="2800" dirty="0">
                <a:solidFill>
                  <a:srgbClr val="3E3E3E"/>
                </a:solidFill>
                <a:latin typeface="Calibri"/>
                <a:cs typeface="Calibri"/>
              </a:rPr>
              <a:t>AZIONE DI FORMAZIONE DELLA POLIZIA LOCALE</a:t>
            </a: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r>
              <a:rPr lang="it-IT" sz="2800" dirty="0">
                <a:solidFill>
                  <a:srgbClr val="3E3E3E"/>
                </a:solidFill>
                <a:latin typeface="Calibri"/>
                <a:cs typeface="Calibri"/>
              </a:rPr>
              <a:t> AZIONE DI EDUCAZIONE STRADALE E SENSIBILIZZAZIONE COLLETTIVA</a:t>
            </a: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r>
              <a:rPr lang="it-IT" sz="2800" dirty="0">
                <a:solidFill>
                  <a:srgbClr val="3E3E3E"/>
                </a:solidFill>
                <a:latin typeface="Calibri"/>
                <a:cs typeface="Calibri"/>
              </a:rPr>
              <a:t>AZIONE DI MIGLIORAMENTO DELLA VIABILITA’</a:t>
            </a: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r>
              <a:rPr lang="it-IT" sz="2800" dirty="0">
                <a:solidFill>
                  <a:srgbClr val="3E3E3E"/>
                </a:solidFill>
                <a:latin typeface="Calibri"/>
                <a:cs typeface="Calibri"/>
              </a:rPr>
              <a:t> </a:t>
            </a: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endParaRPr lang="it-IT" sz="2800" dirty="0">
              <a:solidFill>
                <a:srgbClr val="3E3E3E"/>
              </a:solidFill>
              <a:latin typeface="Calibri"/>
              <a:cs typeface="Calibri"/>
            </a:endParaRPr>
          </a:p>
          <a:p>
            <a:pPr marL="7619" marR="121920">
              <a:lnSpc>
                <a:spcPts val="3030"/>
              </a:lnSpc>
              <a:buClr>
                <a:srgbClr val="E48312"/>
              </a:buClr>
              <a:buSzPct val="96428"/>
              <a:tabLst>
                <a:tab pos="104139" algn="l"/>
                <a:tab pos="293370" algn="l"/>
              </a:tabLst>
            </a:pPr>
            <a:endParaRPr sz="2800" dirty="0">
              <a:latin typeface="Calibri"/>
              <a:cs typeface="Calibri"/>
            </a:endParaRPr>
          </a:p>
          <a:p>
            <a:pPr>
              <a:lnSpc>
                <a:spcPct val="100000"/>
              </a:lnSpc>
              <a:spcBef>
                <a:spcPts val="2390"/>
              </a:spcBef>
              <a:buClr>
                <a:srgbClr val="E48312"/>
              </a:buClr>
              <a:buFont typeface="Wingdings"/>
              <a:buChar char=""/>
            </a:pPr>
            <a:endParaRPr sz="2800" dirty="0">
              <a:latin typeface="Calibri"/>
              <a:cs typeface="Calibri"/>
            </a:endParaRPr>
          </a:p>
          <a:p>
            <a:pPr marL="7619" marR="5080">
              <a:lnSpc>
                <a:spcPts val="3030"/>
              </a:lnSpc>
              <a:buClr>
                <a:srgbClr val="E48312"/>
              </a:buClr>
              <a:buSzPct val="96428"/>
              <a:tabLst>
                <a:tab pos="104139" algn="l"/>
                <a:tab pos="293370" algn="l"/>
              </a:tabLst>
            </a:pPr>
            <a:endParaRPr sz="2800" dirty="0">
              <a:latin typeface="Calibri"/>
              <a:cs typeface="Calibri"/>
            </a:endParaRPr>
          </a:p>
        </p:txBody>
      </p:sp>
      <p:grpSp>
        <p:nvGrpSpPr>
          <p:cNvPr id="6" name="object 2">
            <a:extLst>
              <a:ext uri="{FF2B5EF4-FFF2-40B4-BE49-F238E27FC236}">
                <a16:creationId xmlns:a16="http://schemas.microsoft.com/office/drawing/2014/main" id="{20A19E8B-8161-F713-C580-6DBEEEABD3FC}"/>
              </a:ext>
            </a:extLst>
          </p:cNvPr>
          <p:cNvGrpSpPr/>
          <p:nvPr/>
        </p:nvGrpSpPr>
        <p:grpSpPr>
          <a:xfrm>
            <a:off x="12" y="6334315"/>
            <a:ext cx="12192000" cy="523875"/>
            <a:chOff x="12" y="6334315"/>
            <a:chExt cx="12192000" cy="523875"/>
          </a:xfrm>
          <a:solidFill>
            <a:srgbClr val="0070C0"/>
          </a:solidFill>
        </p:grpSpPr>
        <p:sp>
          <p:nvSpPr>
            <p:cNvPr id="7" name="object 3">
              <a:extLst>
                <a:ext uri="{FF2B5EF4-FFF2-40B4-BE49-F238E27FC236}">
                  <a16:creationId xmlns:a16="http://schemas.microsoft.com/office/drawing/2014/main" id="{DFF7033E-EA83-7E8A-92EE-A0A7006CA4CA}"/>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8" name="object 4">
              <a:extLst>
                <a:ext uri="{FF2B5EF4-FFF2-40B4-BE49-F238E27FC236}">
                  <a16:creationId xmlns:a16="http://schemas.microsoft.com/office/drawing/2014/main" id="{9A76AD28-4E14-7FCF-FD2B-DB270B0C53B0}"/>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sp>
        <p:nvSpPr>
          <p:cNvPr id="9" name="Freccia a destra 8">
            <a:extLst>
              <a:ext uri="{FF2B5EF4-FFF2-40B4-BE49-F238E27FC236}">
                <a16:creationId xmlns:a16="http://schemas.microsoft.com/office/drawing/2014/main" id="{B14EDF4D-D30C-240A-0AF5-72D590C232B5}"/>
              </a:ext>
            </a:extLst>
          </p:cNvPr>
          <p:cNvSpPr/>
          <p:nvPr/>
        </p:nvSpPr>
        <p:spPr>
          <a:xfrm>
            <a:off x="201068" y="180098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11">
            <a:extLst>
              <a:ext uri="{FF2B5EF4-FFF2-40B4-BE49-F238E27FC236}">
                <a16:creationId xmlns:a16="http://schemas.microsoft.com/office/drawing/2014/main" id="{7E0A6184-F3B7-E7A5-4757-22921266A9E8}"/>
              </a:ext>
            </a:extLst>
          </p:cNvPr>
          <p:cNvSpPr/>
          <p:nvPr/>
        </p:nvSpPr>
        <p:spPr>
          <a:xfrm>
            <a:off x="259067" y="2622500"/>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Freccia a destra 12">
            <a:extLst>
              <a:ext uri="{FF2B5EF4-FFF2-40B4-BE49-F238E27FC236}">
                <a16:creationId xmlns:a16="http://schemas.microsoft.com/office/drawing/2014/main" id="{C8B01A8B-89DD-A1CB-8AD4-275EE881A759}"/>
              </a:ext>
            </a:extLst>
          </p:cNvPr>
          <p:cNvSpPr/>
          <p:nvPr/>
        </p:nvSpPr>
        <p:spPr>
          <a:xfrm>
            <a:off x="166678" y="3507157"/>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Freccia a destra 13">
            <a:extLst>
              <a:ext uri="{FF2B5EF4-FFF2-40B4-BE49-F238E27FC236}">
                <a16:creationId xmlns:a16="http://schemas.microsoft.com/office/drawing/2014/main" id="{2B41B21B-2FE4-5E74-B6DB-49546E52E7AB}"/>
              </a:ext>
            </a:extLst>
          </p:cNvPr>
          <p:cNvSpPr/>
          <p:nvPr/>
        </p:nvSpPr>
        <p:spPr>
          <a:xfrm>
            <a:off x="166678" y="4455903"/>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1" name="Immagine 10" descr="Logo città metropolitana di Venezia">
            <a:extLst>
              <a:ext uri="{FF2B5EF4-FFF2-40B4-BE49-F238E27FC236}">
                <a16:creationId xmlns:a16="http://schemas.microsoft.com/office/drawing/2014/main" id="{077F64B5-5089-2017-BBB6-607D6E811888}"/>
              </a:ext>
            </a:extLst>
          </p:cNvPr>
          <p:cNvPicPr>
            <a:picLocks noChangeAspect="1"/>
          </p:cNvPicPr>
          <p:nvPr/>
        </p:nvPicPr>
        <p:blipFill>
          <a:blip r:embed="rId2" cstate="print"/>
          <a:stretch>
            <a:fillRect/>
          </a:stretch>
        </p:blipFill>
        <p:spPr>
          <a:xfrm>
            <a:off x="24809" y="51898"/>
            <a:ext cx="1446925" cy="68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FE98A-CD9C-8EB5-6AEB-ADB539BAC509}"/>
              </a:ext>
            </a:extLst>
          </p:cNvPr>
          <p:cNvSpPr>
            <a:spLocks noGrp="1"/>
          </p:cNvSpPr>
          <p:nvPr>
            <p:ph type="title"/>
          </p:nvPr>
        </p:nvSpPr>
        <p:spPr>
          <a:xfrm>
            <a:off x="709127" y="659094"/>
            <a:ext cx="10740443" cy="553998"/>
          </a:xfrm>
        </p:spPr>
        <p:txBody>
          <a:bodyPr/>
          <a:lstStyle/>
          <a:p>
            <a:r>
              <a:rPr lang="it-IT" sz="3600" b="1" dirty="0">
                <a:solidFill>
                  <a:srgbClr val="0070C0"/>
                </a:solidFill>
              </a:rPr>
              <a:t>AZIONE SANITARIA E SOCIALE</a:t>
            </a:r>
            <a:endParaRPr lang="it-IT" sz="3600" dirty="0"/>
          </a:p>
        </p:txBody>
      </p:sp>
      <p:sp>
        <p:nvSpPr>
          <p:cNvPr id="3" name="Segnaposto testo 2">
            <a:extLst>
              <a:ext uri="{FF2B5EF4-FFF2-40B4-BE49-F238E27FC236}">
                <a16:creationId xmlns:a16="http://schemas.microsoft.com/office/drawing/2014/main" id="{09789FCE-9F01-277F-7F3F-A967E91D13F2}"/>
              </a:ext>
            </a:extLst>
          </p:cNvPr>
          <p:cNvSpPr>
            <a:spLocks noGrp="1"/>
          </p:cNvSpPr>
          <p:nvPr>
            <p:ph type="body" idx="1"/>
          </p:nvPr>
        </p:nvSpPr>
        <p:spPr>
          <a:xfrm>
            <a:off x="725778" y="1143000"/>
            <a:ext cx="10740443" cy="5539978"/>
          </a:xfrm>
        </p:spPr>
        <p:txBody>
          <a:bodyPr/>
          <a:lstStyle/>
          <a:p>
            <a:r>
              <a:rPr lang="it-IT" i="1" dirty="0"/>
              <a:t>Soggetti referenti: ULSS 3 e ULSS 4</a:t>
            </a:r>
          </a:p>
          <a:p>
            <a:r>
              <a:rPr lang="it-IT" i="1" dirty="0"/>
              <a:t>Soggetti coinvolgibili: Conferenze dei Sindaci, Comuni, Dirigenti scolastici, Polizie locali, forze dell’ordine, gruppi di auto aiuto, associazioni vittime della strada</a:t>
            </a:r>
          </a:p>
          <a:p>
            <a:endParaRPr lang="it-IT" dirty="0"/>
          </a:p>
          <a:p>
            <a:pPr algn="just"/>
            <a:r>
              <a:rPr lang="it-IT" dirty="0"/>
              <a:t>Azioni: 1) Prevenzione dell’incidentalità 2) intervento post incidente a favore delle vittime di incidente stradale che hanno riportato danni permanenti e a favore dei familiari delle vittime</a:t>
            </a:r>
          </a:p>
          <a:p>
            <a:pPr algn="just"/>
            <a:endParaRPr lang="it-IT" dirty="0"/>
          </a:p>
          <a:p>
            <a:pPr algn="just"/>
            <a:r>
              <a:rPr lang="it-IT" b="1" dirty="0"/>
              <a:t>PREVENZIONE DELL’INCIDENTALITA</a:t>
            </a:r>
            <a:r>
              <a:rPr lang="it-IT" dirty="0"/>
              <a:t>’: la promozione della sicurezza stradale in ambito sanitario è individuata come un LEA (DPCM 12 gennaio 2017, punto B.6 allegato 1, pertanto gli interventi di promozione della salute, le campagne di informazione con differenti target di popolazione sono prestazioni sanitarie che devono essere garantite alla collettività. Si tratta quindi di individuare le azioni coinvolgendo i Dipartimenti di Prevenzione il </a:t>
            </a:r>
            <a:r>
              <a:rPr lang="it-IT" dirty="0" err="1"/>
              <a:t>SerD</a:t>
            </a:r>
            <a:r>
              <a:rPr lang="it-IT" dirty="0"/>
              <a:t> coinvolgendo anche altri soggetti quali polizie locali, Comuni, scuole.</a:t>
            </a:r>
          </a:p>
          <a:p>
            <a:pPr algn="just"/>
            <a:r>
              <a:rPr lang="it-IT" b="1" dirty="0"/>
              <a:t>INTERVENTO POST INCIDENTE A FAVORE DELLE VITTIME E DEI FAMILIARI</a:t>
            </a:r>
            <a:r>
              <a:rPr lang="it-IT" dirty="0"/>
              <a:t>: reinserimento sociale e lavorativo delle persone disabili a seguito di incidente e dei familiari, supporto psicologico per le vittime di tipo II (parenti o persone care della vittima) sia nell’immediato sia nel breve e medio periodo per la gestione del lutto e del trauma</a:t>
            </a:r>
          </a:p>
          <a:p>
            <a:endParaRPr lang="it-IT" dirty="0"/>
          </a:p>
        </p:txBody>
      </p:sp>
      <p:grpSp>
        <p:nvGrpSpPr>
          <p:cNvPr id="4" name="object 2">
            <a:extLst>
              <a:ext uri="{FF2B5EF4-FFF2-40B4-BE49-F238E27FC236}">
                <a16:creationId xmlns:a16="http://schemas.microsoft.com/office/drawing/2014/main" id="{241FC48D-C6D4-5E5D-DFA4-72CA2575C447}"/>
              </a:ext>
            </a:extLst>
          </p:cNvPr>
          <p:cNvGrpSpPr/>
          <p:nvPr/>
        </p:nvGrpSpPr>
        <p:grpSpPr>
          <a:xfrm>
            <a:off x="12" y="6334315"/>
            <a:ext cx="12192000" cy="523875"/>
            <a:chOff x="12" y="6334315"/>
            <a:chExt cx="12192000" cy="523875"/>
          </a:xfrm>
          <a:solidFill>
            <a:srgbClr val="0070C0"/>
          </a:solidFill>
        </p:grpSpPr>
        <p:sp>
          <p:nvSpPr>
            <p:cNvPr id="5" name="object 3">
              <a:extLst>
                <a:ext uri="{FF2B5EF4-FFF2-40B4-BE49-F238E27FC236}">
                  <a16:creationId xmlns:a16="http://schemas.microsoft.com/office/drawing/2014/main" id="{DAC8E7CC-B266-3511-4D8F-BCCF21842F48}"/>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6" name="object 4">
              <a:extLst>
                <a:ext uri="{FF2B5EF4-FFF2-40B4-BE49-F238E27FC236}">
                  <a16:creationId xmlns:a16="http://schemas.microsoft.com/office/drawing/2014/main" id="{B74AD071-032D-28A5-EA4B-F40593E1698D}"/>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7" name="Immagine 6" descr="Logo città metropolitana di Venezia">
            <a:extLst>
              <a:ext uri="{FF2B5EF4-FFF2-40B4-BE49-F238E27FC236}">
                <a16:creationId xmlns:a16="http://schemas.microsoft.com/office/drawing/2014/main" id="{FD3C2BEA-38C0-9B08-77B9-6A7E016504F6}"/>
              </a:ext>
            </a:extLst>
          </p:cNvPr>
          <p:cNvPicPr>
            <a:picLocks noChangeAspect="1"/>
          </p:cNvPicPr>
          <p:nvPr/>
        </p:nvPicPr>
        <p:blipFill>
          <a:blip r:embed="rId2" cstate="print"/>
          <a:stretch>
            <a:fillRect/>
          </a:stretch>
        </p:blipFill>
        <p:spPr>
          <a:xfrm>
            <a:off x="0" y="9799"/>
            <a:ext cx="1446925" cy="684000"/>
          </a:xfrm>
          <a:prstGeom prst="rect">
            <a:avLst/>
          </a:prstGeom>
        </p:spPr>
      </p:pic>
    </p:spTree>
    <p:extLst>
      <p:ext uri="{BB962C8B-B14F-4D97-AF65-F5344CB8AC3E}">
        <p14:creationId xmlns:p14="http://schemas.microsoft.com/office/powerpoint/2010/main" val="449276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E135E-0CA1-87A7-40DF-DF13C2B6C18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5117144-EFF9-56B6-D544-8B6DBD9E91C1}"/>
              </a:ext>
            </a:extLst>
          </p:cNvPr>
          <p:cNvSpPr>
            <a:spLocks noGrp="1"/>
          </p:cNvSpPr>
          <p:nvPr>
            <p:ph type="title"/>
          </p:nvPr>
        </p:nvSpPr>
        <p:spPr>
          <a:xfrm>
            <a:off x="749166" y="687982"/>
            <a:ext cx="10740443" cy="553998"/>
          </a:xfrm>
        </p:spPr>
        <p:txBody>
          <a:bodyPr/>
          <a:lstStyle/>
          <a:p>
            <a:r>
              <a:rPr lang="it-IT" sz="3600" b="1" dirty="0">
                <a:solidFill>
                  <a:srgbClr val="0070C0"/>
                </a:solidFill>
              </a:rPr>
              <a:t>AZIONE DI FORMAZIONE DELLA POLIZIA LOCALE</a:t>
            </a:r>
            <a:endParaRPr lang="it-IT" sz="3600" dirty="0"/>
          </a:p>
        </p:txBody>
      </p:sp>
      <p:sp>
        <p:nvSpPr>
          <p:cNvPr id="3" name="Segnaposto testo 2">
            <a:extLst>
              <a:ext uri="{FF2B5EF4-FFF2-40B4-BE49-F238E27FC236}">
                <a16:creationId xmlns:a16="http://schemas.microsoft.com/office/drawing/2014/main" id="{9AD11FBC-42F2-0ACD-2365-0EFBB974E5EE}"/>
              </a:ext>
            </a:extLst>
          </p:cNvPr>
          <p:cNvSpPr>
            <a:spLocks noGrp="1"/>
          </p:cNvSpPr>
          <p:nvPr>
            <p:ph type="body" idx="1"/>
          </p:nvPr>
        </p:nvSpPr>
        <p:spPr>
          <a:xfrm>
            <a:off x="702391" y="1194915"/>
            <a:ext cx="10628021" cy="4001095"/>
          </a:xfrm>
        </p:spPr>
        <p:txBody>
          <a:bodyPr/>
          <a:lstStyle/>
          <a:p>
            <a:r>
              <a:rPr lang="it-IT" i="1" dirty="0"/>
              <a:t>Soggetto referente: Comando polizia locale di Venezia</a:t>
            </a:r>
          </a:p>
          <a:p>
            <a:r>
              <a:rPr lang="it-IT" i="1" dirty="0"/>
              <a:t>Soggetti coinvolgibili: Polizie locali, Ulss 3 e Ulss 4, Protezione Civile, Croce Rossa</a:t>
            </a:r>
          </a:p>
          <a:p>
            <a:endParaRPr lang="it-IT" dirty="0"/>
          </a:p>
          <a:p>
            <a:pPr algn="just"/>
            <a:r>
              <a:rPr lang="it-IT" dirty="0"/>
              <a:t>Azione: Giornate di formazione delle polizie locali per perseguire gli obiettivi che seguono:</a:t>
            </a:r>
          </a:p>
          <a:p>
            <a:pPr marL="457200" indent="-457200" algn="just">
              <a:buAutoNum type="arabicParenR"/>
            </a:pPr>
            <a:r>
              <a:rPr lang="it-IT" dirty="0"/>
              <a:t>Istruire e formare gli agenti di polizia locale con particolare attenzione ai neo-assunti per il corretto rilevamento degli incidenti stradali gravi nonché mortali</a:t>
            </a:r>
          </a:p>
          <a:p>
            <a:pPr marL="457200" indent="-457200" algn="just">
              <a:buAutoNum type="arabicParenR"/>
            </a:pPr>
            <a:r>
              <a:rPr lang="it-IT" dirty="0"/>
              <a:t>Istruire e formare gli agenti sul corretto coordinamento e mantenimento dell’ordine in caso di incidente grave con particolare attenzione alla viabilità e alla facilitazione dell’intervento dei mezzi di soccorso</a:t>
            </a:r>
          </a:p>
          <a:p>
            <a:pPr marL="457200" indent="-457200" algn="just">
              <a:buAutoNum type="arabicParenR"/>
            </a:pPr>
            <a:r>
              <a:rPr lang="it-IT" dirty="0"/>
              <a:t>Formazione psicologica degli agenti di polizia locale per la gestione del rapporto nel luogo dell’incidente con i familiari delle vittime e con i coinvolti non gravi</a:t>
            </a:r>
          </a:p>
          <a:p>
            <a:pPr marL="457200" indent="-457200" algn="just">
              <a:buAutoNum type="arabicParenR"/>
            </a:pPr>
            <a:r>
              <a:rPr lang="it-IT" dirty="0"/>
              <a:t>Elaborazione di un protocollo di intervento per incidenti di grandi dimensioni con coinvolgimento di protezione civile e croce rossa</a:t>
            </a:r>
          </a:p>
        </p:txBody>
      </p:sp>
      <p:grpSp>
        <p:nvGrpSpPr>
          <p:cNvPr id="4" name="object 2">
            <a:extLst>
              <a:ext uri="{FF2B5EF4-FFF2-40B4-BE49-F238E27FC236}">
                <a16:creationId xmlns:a16="http://schemas.microsoft.com/office/drawing/2014/main" id="{298DAA2F-D67E-EB32-19B5-C8C9A42D3936}"/>
              </a:ext>
            </a:extLst>
          </p:cNvPr>
          <p:cNvGrpSpPr/>
          <p:nvPr/>
        </p:nvGrpSpPr>
        <p:grpSpPr>
          <a:xfrm>
            <a:off x="12" y="6334315"/>
            <a:ext cx="12192000" cy="523875"/>
            <a:chOff x="12" y="6334315"/>
            <a:chExt cx="12192000" cy="523875"/>
          </a:xfrm>
          <a:solidFill>
            <a:srgbClr val="0070C0"/>
          </a:solidFill>
        </p:grpSpPr>
        <p:sp>
          <p:nvSpPr>
            <p:cNvPr id="5" name="object 3">
              <a:extLst>
                <a:ext uri="{FF2B5EF4-FFF2-40B4-BE49-F238E27FC236}">
                  <a16:creationId xmlns:a16="http://schemas.microsoft.com/office/drawing/2014/main" id="{156E1981-E67B-43E0-DB9C-9AA51BA55805}"/>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6" name="object 4">
              <a:extLst>
                <a:ext uri="{FF2B5EF4-FFF2-40B4-BE49-F238E27FC236}">
                  <a16:creationId xmlns:a16="http://schemas.microsoft.com/office/drawing/2014/main" id="{37E6B6BF-3E5B-29C7-98C6-3D7FCB90F636}"/>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7" name="Immagine 6" descr="Logo città metropolitana di Venezia">
            <a:extLst>
              <a:ext uri="{FF2B5EF4-FFF2-40B4-BE49-F238E27FC236}">
                <a16:creationId xmlns:a16="http://schemas.microsoft.com/office/drawing/2014/main" id="{28E04F32-694B-DD35-49D3-29B883A76C67}"/>
              </a:ext>
            </a:extLst>
          </p:cNvPr>
          <p:cNvPicPr>
            <a:picLocks noChangeAspect="1"/>
          </p:cNvPicPr>
          <p:nvPr/>
        </p:nvPicPr>
        <p:blipFill>
          <a:blip r:embed="rId2" cstate="print"/>
          <a:stretch>
            <a:fillRect/>
          </a:stretch>
        </p:blipFill>
        <p:spPr>
          <a:xfrm>
            <a:off x="-16598" y="0"/>
            <a:ext cx="1446925" cy="684000"/>
          </a:xfrm>
          <a:prstGeom prst="rect">
            <a:avLst/>
          </a:prstGeom>
        </p:spPr>
      </p:pic>
    </p:spTree>
    <p:extLst>
      <p:ext uri="{BB962C8B-B14F-4D97-AF65-F5344CB8AC3E}">
        <p14:creationId xmlns:p14="http://schemas.microsoft.com/office/powerpoint/2010/main" val="2229492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FC6A0-2D90-A687-48BB-10EB5409E09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43B2259-F7A1-1D6D-0437-F85F776E2F83}"/>
              </a:ext>
            </a:extLst>
          </p:cNvPr>
          <p:cNvSpPr>
            <a:spLocks noGrp="1"/>
          </p:cNvSpPr>
          <p:nvPr>
            <p:ph type="title"/>
          </p:nvPr>
        </p:nvSpPr>
        <p:spPr>
          <a:xfrm>
            <a:off x="840463" y="697580"/>
            <a:ext cx="10740443" cy="1102464"/>
          </a:xfrm>
        </p:spPr>
        <p:txBody>
          <a:bodyPr/>
          <a:lstStyle/>
          <a:p>
            <a:r>
              <a:rPr lang="it-IT" sz="3600" b="1" dirty="0">
                <a:solidFill>
                  <a:srgbClr val="0070C0"/>
                </a:solidFill>
              </a:rPr>
              <a:t>AZIONE DI EDUCAZIONE STRADALE E SENSIBILIZZAZIONE COLLETTIVA</a:t>
            </a:r>
            <a:br>
              <a:rPr lang="it-IT" b="1" dirty="0">
                <a:solidFill>
                  <a:srgbClr val="0070C0"/>
                </a:solidFill>
              </a:rPr>
            </a:br>
            <a:endParaRPr lang="it-IT" dirty="0"/>
          </a:p>
        </p:txBody>
      </p:sp>
      <p:sp>
        <p:nvSpPr>
          <p:cNvPr id="3" name="Segnaposto testo 2">
            <a:extLst>
              <a:ext uri="{FF2B5EF4-FFF2-40B4-BE49-F238E27FC236}">
                <a16:creationId xmlns:a16="http://schemas.microsoft.com/office/drawing/2014/main" id="{33C1E141-CD46-9253-78EF-F0DF98C72CAC}"/>
              </a:ext>
            </a:extLst>
          </p:cNvPr>
          <p:cNvSpPr>
            <a:spLocks noGrp="1"/>
          </p:cNvSpPr>
          <p:nvPr>
            <p:ph type="body" idx="1"/>
          </p:nvPr>
        </p:nvSpPr>
        <p:spPr>
          <a:xfrm>
            <a:off x="838200" y="1740535"/>
            <a:ext cx="10628021" cy="4308872"/>
          </a:xfrm>
        </p:spPr>
        <p:txBody>
          <a:bodyPr/>
          <a:lstStyle/>
          <a:p>
            <a:r>
              <a:rPr lang="it-IT" i="1" dirty="0"/>
              <a:t>Soggetto referente: Città metropolitana di Venezia</a:t>
            </a:r>
          </a:p>
          <a:p>
            <a:r>
              <a:rPr lang="it-IT" i="1" dirty="0"/>
              <a:t>Soggetti coinvolgibili: Dirigenti scolastici, Polizie locali, Polizia Stradale, Vigili del Fuoco, associazioni di categoria, Ulss 3 e Ulss 4, autoscuole</a:t>
            </a:r>
          </a:p>
          <a:p>
            <a:endParaRPr lang="it-IT" dirty="0"/>
          </a:p>
          <a:p>
            <a:pPr algn="just"/>
            <a:r>
              <a:rPr lang="it-IT" b="1" dirty="0"/>
              <a:t>EDUCAZIONE STRADALE NELLE SCUOLE: </a:t>
            </a:r>
            <a:r>
              <a:rPr lang="it-IT" dirty="0"/>
              <a:t>ricognizione sulle attività svolte presso gli istituti scolastici del territorio metropolitano delle iniziative già realizzate o programmate in tema di educazione e sicurezza stradale. Collaborazione con i dirigenti scolastici al fine di promuovere in tutti gli istituti iniziative programmate e continuative di educazione stradale con la realizzazione di giornate avvalendosi delle polizie locali e delle altre forze dell’ordine. </a:t>
            </a:r>
          </a:p>
          <a:p>
            <a:pPr algn="just"/>
            <a:r>
              <a:rPr lang="it-IT" b="1" dirty="0"/>
              <a:t>SENSIBILIZZAZIONE DELLA COLLETTIVITA’: </a:t>
            </a:r>
            <a:r>
              <a:rPr lang="it-IT" dirty="0"/>
              <a:t>coordinamento di corsi di formazione diretti dalle associazioni di categoria per ristoratori e gestori di locali atti all’individuazione dei soggetti alterati fino alla stipulazione di convenzioni per il trasporto convenzionato a mezzo taxi o </a:t>
            </a:r>
            <a:r>
              <a:rPr lang="it-IT" dirty="0" err="1"/>
              <a:t>ncc</a:t>
            </a:r>
            <a:r>
              <a:rPr lang="it-IT" dirty="0"/>
              <a:t>. Implementazione del trasporto pubblico in orario notturno con la previsione di corse aggiuntive per i giovani. Utilizzo della realtà virtuale nelle scuole guida o nelle scuole per simulare gli effetti di alcol e droga sul corpo umano</a:t>
            </a:r>
            <a:endParaRPr lang="it-IT" b="1" dirty="0"/>
          </a:p>
        </p:txBody>
      </p:sp>
      <p:grpSp>
        <p:nvGrpSpPr>
          <p:cNvPr id="4" name="object 2">
            <a:extLst>
              <a:ext uri="{FF2B5EF4-FFF2-40B4-BE49-F238E27FC236}">
                <a16:creationId xmlns:a16="http://schemas.microsoft.com/office/drawing/2014/main" id="{1A71F8B9-98F4-DE98-D42C-2D959DA12221}"/>
              </a:ext>
            </a:extLst>
          </p:cNvPr>
          <p:cNvGrpSpPr/>
          <p:nvPr/>
        </p:nvGrpSpPr>
        <p:grpSpPr>
          <a:xfrm>
            <a:off x="12" y="6334315"/>
            <a:ext cx="12192000" cy="523875"/>
            <a:chOff x="12" y="6334315"/>
            <a:chExt cx="12192000" cy="523875"/>
          </a:xfrm>
          <a:solidFill>
            <a:srgbClr val="0070C0"/>
          </a:solidFill>
        </p:grpSpPr>
        <p:sp>
          <p:nvSpPr>
            <p:cNvPr id="5" name="object 3">
              <a:extLst>
                <a:ext uri="{FF2B5EF4-FFF2-40B4-BE49-F238E27FC236}">
                  <a16:creationId xmlns:a16="http://schemas.microsoft.com/office/drawing/2014/main" id="{687C8F2A-48A8-3836-0B01-7E9C7D7FF663}"/>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6" name="object 4">
              <a:extLst>
                <a:ext uri="{FF2B5EF4-FFF2-40B4-BE49-F238E27FC236}">
                  <a16:creationId xmlns:a16="http://schemas.microsoft.com/office/drawing/2014/main" id="{93FF78FC-8AC1-A021-5DF8-74702348A126}"/>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7" name="Immagine 6" descr="Logo città metropolitana di Venezia">
            <a:extLst>
              <a:ext uri="{FF2B5EF4-FFF2-40B4-BE49-F238E27FC236}">
                <a16:creationId xmlns:a16="http://schemas.microsoft.com/office/drawing/2014/main" id="{5C66978F-383E-17A2-F64C-885DC160C7E9}"/>
              </a:ext>
            </a:extLst>
          </p:cNvPr>
          <p:cNvPicPr>
            <a:picLocks noChangeAspect="1"/>
          </p:cNvPicPr>
          <p:nvPr/>
        </p:nvPicPr>
        <p:blipFill>
          <a:blip r:embed="rId2" cstate="print"/>
          <a:stretch>
            <a:fillRect/>
          </a:stretch>
        </p:blipFill>
        <p:spPr>
          <a:xfrm>
            <a:off x="6790" y="0"/>
            <a:ext cx="1446925" cy="684000"/>
          </a:xfrm>
          <a:prstGeom prst="rect">
            <a:avLst/>
          </a:prstGeom>
        </p:spPr>
      </p:pic>
    </p:spTree>
    <p:extLst>
      <p:ext uri="{BB962C8B-B14F-4D97-AF65-F5344CB8AC3E}">
        <p14:creationId xmlns:p14="http://schemas.microsoft.com/office/powerpoint/2010/main" val="1609863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9C2EB-F3E5-94E9-2EA0-D9EF5CA8F63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134044B-F7D0-55F9-F3A3-B6A8D211B41A}"/>
              </a:ext>
            </a:extLst>
          </p:cNvPr>
          <p:cNvSpPr>
            <a:spLocks noGrp="1"/>
          </p:cNvSpPr>
          <p:nvPr>
            <p:ph type="title"/>
          </p:nvPr>
        </p:nvSpPr>
        <p:spPr>
          <a:xfrm>
            <a:off x="704213" y="601267"/>
            <a:ext cx="10780421" cy="1292662"/>
          </a:xfrm>
        </p:spPr>
        <p:txBody>
          <a:bodyPr/>
          <a:lstStyle/>
          <a:p>
            <a:r>
              <a:rPr lang="it-IT" sz="3600" b="1" dirty="0">
                <a:solidFill>
                  <a:srgbClr val="0070C0"/>
                </a:solidFill>
              </a:rPr>
              <a:t>AZIONE DI MIGLIORAMENTO DELLA VIABILITA’</a:t>
            </a:r>
            <a:br>
              <a:rPr lang="it-IT" b="1" dirty="0">
                <a:solidFill>
                  <a:srgbClr val="0070C0"/>
                </a:solidFill>
              </a:rPr>
            </a:br>
            <a:endParaRPr lang="it-IT" dirty="0"/>
          </a:p>
        </p:txBody>
      </p:sp>
      <p:sp>
        <p:nvSpPr>
          <p:cNvPr id="3" name="Segnaposto testo 2">
            <a:extLst>
              <a:ext uri="{FF2B5EF4-FFF2-40B4-BE49-F238E27FC236}">
                <a16:creationId xmlns:a16="http://schemas.microsoft.com/office/drawing/2014/main" id="{6E287E27-7D90-7CE5-B7EE-7E1D96122A21}"/>
              </a:ext>
            </a:extLst>
          </p:cNvPr>
          <p:cNvSpPr>
            <a:spLocks noGrp="1"/>
          </p:cNvSpPr>
          <p:nvPr>
            <p:ph type="body" idx="1"/>
          </p:nvPr>
        </p:nvSpPr>
        <p:spPr>
          <a:xfrm>
            <a:off x="704213" y="1232509"/>
            <a:ext cx="10628021" cy="3693319"/>
          </a:xfrm>
        </p:spPr>
        <p:txBody>
          <a:bodyPr/>
          <a:lstStyle/>
          <a:p>
            <a:r>
              <a:rPr lang="it-IT" i="1" dirty="0"/>
              <a:t>Soggetto referente: Città metropolitana di Venezia</a:t>
            </a:r>
          </a:p>
          <a:p>
            <a:r>
              <a:rPr lang="it-IT" i="1"/>
              <a:t>Soggetti coinvolgibili: </a:t>
            </a:r>
            <a:r>
              <a:rPr lang="it-IT" i="1" dirty="0"/>
              <a:t>Comuni, Polizie locali, Carabinieri, Polizia Stradale, Guardia di Finanza, ANAS, Veneto Strade, Autostrade Alto Adriatico</a:t>
            </a:r>
          </a:p>
          <a:p>
            <a:endParaRPr lang="it-IT" dirty="0"/>
          </a:p>
          <a:p>
            <a:r>
              <a:rPr lang="it-IT" dirty="0"/>
              <a:t>Azione: interventi infrastrutturali</a:t>
            </a:r>
          </a:p>
          <a:p>
            <a:r>
              <a:rPr lang="it-IT" dirty="0"/>
              <a:t>Sulla base delle esperienze dei vari soggetti coinvolti e dei dati raccolti nel data base sull’incidentalità, si promuoveranno tavoli di confronto e analisi per individuare soluzioni migliori da adottare e/o da replicare, attraverso le seguenti azioni:  </a:t>
            </a:r>
          </a:p>
          <a:p>
            <a:pPr marL="457200" indent="-457200">
              <a:buFont typeface="+mj-lt"/>
              <a:buAutoNum type="alphaLcPeriod"/>
            </a:pPr>
            <a:r>
              <a:rPr lang="it-IT" b="1" dirty="0"/>
              <a:t>Condivisione delle esperienze</a:t>
            </a:r>
          </a:p>
          <a:p>
            <a:pPr marL="457200" indent="-457200">
              <a:buFont typeface="+mj-lt"/>
              <a:buAutoNum type="alphaLcPeriod"/>
            </a:pPr>
            <a:r>
              <a:rPr lang="it-IT" b="1" dirty="0"/>
              <a:t>analisi della segnaletica esistente </a:t>
            </a:r>
          </a:p>
          <a:p>
            <a:pPr marL="457200" indent="-457200">
              <a:buFont typeface="+mj-lt"/>
              <a:buAutoNum type="alphaLcPeriod"/>
            </a:pPr>
            <a:r>
              <a:rPr lang="it-IT" b="1" dirty="0"/>
              <a:t>Definizione delle priorità per la manutenzione della rete stradale e delle sue pertinenze </a:t>
            </a:r>
          </a:p>
          <a:p>
            <a:pPr marL="457200" indent="-457200">
              <a:buFont typeface="+mj-lt"/>
              <a:buAutoNum type="alphaLcPeriod"/>
            </a:pPr>
            <a:r>
              <a:rPr lang="it-IT" b="1" dirty="0"/>
              <a:t>rifacimento e ammodernamento delle barriere di sicurezza</a:t>
            </a:r>
          </a:p>
        </p:txBody>
      </p:sp>
      <p:grpSp>
        <p:nvGrpSpPr>
          <p:cNvPr id="4" name="object 2">
            <a:extLst>
              <a:ext uri="{FF2B5EF4-FFF2-40B4-BE49-F238E27FC236}">
                <a16:creationId xmlns:a16="http://schemas.microsoft.com/office/drawing/2014/main" id="{A0EC5F75-68FE-2714-C274-B2EC23A84636}"/>
              </a:ext>
            </a:extLst>
          </p:cNvPr>
          <p:cNvGrpSpPr/>
          <p:nvPr/>
        </p:nvGrpSpPr>
        <p:grpSpPr>
          <a:xfrm>
            <a:off x="12" y="6334315"/>
            <a:ext cx="12192000" cy="523875"/>
            <a:chOff x="12" y="6334315"/>
            <a:chExt cx="12192000" cy="523875"/>
          </a:xfrm>
          <a:solidFill>
            <a:srgbClr val="0070C0"/>
          </a:solidFill>
        </p:grpSpPr>
        <p:sp>
          <p:nvSpPr>
            <p:cNvPr id="5" name="object 3">
              <a:extLst>
                <a:ext uri="{FF2B5EF4-FFF2-40B4-BE49-F238E27FC236}">
                  <a16:creationId xmlns:a16="http://schemas.microsoft.com/office/drawing/2014/main" id="{91725776-296F-FCC8-287E-C206A877B42A}"/>
                </a:ext>
              </a:extLst>
            </p:cNvPr>
            <p:cNvSpPr/>
            <p:nvPr/>
          </p:nvSpPr>
          <p:spPr>
            <a:xfrm>
              <a:off x="3174" y="6400800"/>
              <a:ext cx="12188825" cy="457200"/>
            </a:xfrm>
            <a:custGeom>
              <a:avLst/>
              <a:gdLst/>
              <a:ahLst/>
              <a:cxnLst/>
              <a:rect l="l" t="t" r="r" b="b"/>
              <a:pathLst>
                <a:path w="12188825" h="457200">
                  <a:moveTo>
                    <a:pt x="12188825" y="0"/>
                  </a:moveTo>
                  <a:lnTo>
                    <a:pt x="0" y="0"/>
                  </a:lnTo>
                  <a:lnTo>
                    <a:pt x="0" y="457200"/>
                  </a:lnTo>
                  <a:lnTo>
                    <a:pt x="12188825" y="457200"/>
                  </a:lnTo>
                  <a:lnTo>
                    <a:pt x="12188825" y="0"/>
                  </a:lnTo>
                  <a:close/>
                </a:path>
              </a:pathLst>
            </a:custGeom>
            <a:grpFill/>
          </p:spPr>
          <p:txBody>
            <a:bodyPr wrap="square" lIns="0" tIns="0" rIns="0" bIns="0" rtlCol="0"/>
            <a:lstStyle/>
            <a:p>
              <a:endParaRPr dirty="0"/>
            </a:p>
          </p:txBody>
        </p:sp>
        <p:sp>
          <p:nvSpPr>
            <p:cNvPr id="6" name="object 4">
              <a:extLst>
                <a:ext uri="{FF2B5EF4-FFF2-40B4-BE49-F238E27FC236}">
                  <a16:creationId xmlns:a16="http://schemas.microsoft.com/office/drawing/2014/main" id="{EF7DD440-7773-823E-354B-35BECE5E22B9}"/>
                </a:ext>
              </a:extLst>
            </p:cNvPr>
            <p:cNvSpPr/>
            <p:nvPr/>
          </p:nvSpPr>
          <p:spPr>
            <a:xfrm>
              <a:off x="12" y="6334315"/>
              <a:ext cx="12188825" cy="64135"/>
            </a:xfrm>
            <a:custGeom>
              <a:avLst/>
              <a:gdLst/>
              <a:ahLst/>
              <a:cxnLst/>
              <a:rect l="l" t="t" r="r" b="b"/>
              <a:pathLst>
                <a:path w="12188825" h="64135">
                  <a:moveTo>
                    <a:pt x="12188825" y="0"/>
                  </a:moveTo>
                  <a:lnTo>
                    <a:pt x="0" y="0"/>
                  </a:lnTo>
                  <a:lnTo>
                    <a:pt x="0" y="64008"/>
                  </a:lnTo>
                  <a:lnTo>
                    <a:pt x="12188825" y="64008"/>
                  </a:lnTo>
                  <a:lnTo>
                    <a:pt x="12188825" y="0"/>
                  </a:lnTo>
                  <a:close/>
                </a:path>
              </a:pathLst>
            </a:custGeom>
            <a:grpFill/>
          </p:spPr>
          <p:txBody>
            <a:bodyPr wrap="square" lIns="0" tIns="0" rIns="0" bIns="0" rtlCol="0"/>
            <a:lstStyle/>
            <a:p>
              <a:endParaRPr/>
            </a:p>
          </p:txBody>
        </p:sp>
      </p:grpSp>
      <p:pic>
        <p:nvPicPr>
          <p:cNvPr id="7" name="Immagine 6" descr="Logo città metropolitana di Venezia">
            <a:extLst>
              <a:ext uri="{FF2B5EF4-FFF2-40B4-BE49-F238E27FC236}">
                <a16:creationId xmlns:a16="http://schemas.microsoft.com/office/drawing/2014/main" id="{3E7B6284-E6E8-5C7C-09EE-F704A391660D}"/>
              </a:ext>
            </a:extLst>
          </p:cNvPr>
          <p:cNvPicPr>
            <a:picLocks noChangeAspect="1"/>
          </p:cNvPicPr>
          <p:nvPr/>
        </p:nvPicPr>
        <p:blipFill>
          <a:blip r:embed="rId2" cstate="print"/>
          <a:stretch>
            <a:fillRect/>
          </a:stretch>
        </p:blipFill>
        <p:spPr>
          <a:xfrm>
            <a:off x="0" y="0"/>
            <a:ext cx="1446925" cy="684000"/>
          </a:xfrm>
          <a:prstGeom prst="rect">
            <a:avLst/>
          </a:prstGeom>
        </p:spPr>
      </p:pic>
    </p:spTree>
    <p:extLst>
      <p:ext uri="{BB962C8B-B14F-4D97-AF65-F5344CB8AC3E}">
        <p14:creationId xmlns:p14="http://schemas.microsoft.com/office/powerpoint/2010/main" val="669164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1073</TotalTime>
  <Words>866</Words>
  <Application>Microsoft Office PowerPoint</Application>
  <PresentationFormat>Widescreen</PresentationFormat>
  <Paragraphs>86</Paragraphs>
  <Slides>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Aptos</vt:lpstr>
      <vt:lpstr>Arial</vt:lpstr>
      <vt:lpstr>Calibri</vt:lpstr>
      <vt:lpstr>Calibri Light</vt:lpstr>
      <vt:lpstr>Wingdings</vt:lpstr>
      <vt:lpstr>Office Theme</vt:lpstr>
      <vt:lpstr>TAVOLO SICUREZZA STRADALE CITTA’ METROPOLITANA DI VENEZIA </vt:lpstr>
      <vt:lpstr>SOGGETTI</vt:lpstr>
      <vt:lpstr>OBIETTIVO </vt:lpstr>
      <vt:lpstr>AZIONI</vt:lpstr>
      <vt:lpstr>AZIONE SANITARIA E SOCIALE</vt:lpstr>
      <vt:lpstr>AZIONE DI FORMAZIONE DELLA POLIZIA LOCALE</vt:lpstr>
      <vt:lpstr>AZIONE DI EDUCAZIONE STRADALE E SENSIBILIZZAZIONE COLLETTIVA </vt:lpstr>
      <vt:lpstr>AZIONE DI MIGLIORAMENTO DELLA VIABILITA’ </vt:lpstr>
    </vt:vector>
  </TitlesOfParts>
  <Company>Ulss9 Treviso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susanna@avvocatiecommercialisti-jesolo.it</dc:creator>
  <cp:lastModifiedBy>Dott.ssa Silvia Susanna</cp:lastModifiedBy>
  <cp:revision>7</cp:revision>
  <dcterms:created xsi:type="dcterms:W3CDTF">2025-06-11T10:01:24Z</dcterms:created>
  <dcterms:modified xsi:type="dcterms:W3CDTF">2025-09-30T12:08:35Z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2022-07-12T00:00:00Z</vt:filetime>
  </property>
  <property fmtid="{D5CDD505-2E9C-101B-9397-08002B2CF9AE}" pid="3" name="Creator">
    <vt:lpwstr>Acrobat PDFMaker 10.1 per PowerPoint</vt:lpwstr>
  </property>
  <property fmtid="{D5CDD505-2E9C-101B-9397-08002B2CF9AE}" pid="4" name="LastSaved">
    <vt:filetime>2025-06-11T00:00:00Z</vt:filetime>
  </property>
  <property fmtid="{D5CDD505-2E9C-101B-9397-08002B2CF9AE}" pid="5" name="Producer">
    <vt:lpwstr>3-Heights(TM) PDF Security Shell 4.8.25.2 (http://www.pdf-tools.com)</vt:lpwstr>
  </property>
</Properties>
</file>